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 id="2147483692" r:id="rId2"/>
    <p:sldMasterId id="2147483702" r:id="rId3"/>
  </p:sldMasterIdLst>
  <p:notesMasterIdLst>
    <p:notesMasterId r:id="rId21"/>
  </p:notesMasterIdLst>
  <p:sldIdLst>
    <p:sldId id="266" r:id="rId4"/>
    <p:sldId id="345" r:id="rId5"/>
    <p:sldId id="271" r:id="rId6"/>
    <p:sldId id="269" r:id="rId7"/>
    <p:sldId id="281" r:id="rId8"/>
    <p:sldId id="274" r:id="rId9"/>
    <p:sldId id="275" r:id="rId10"/>
    <p:sldId id="258" r:id="rId11"/>
    <p:sldId id="277" r:id="rId12"/>
    <p:sldId id="278" r:id="rId13"/>
    <p:sldId id="276" r:id="rId14"/>
    <p:sldId id="273" r:id="rId15"/>
    <p:sldId id="279" r:id="rId16"/>
    <p:sldId id="282" r:id="rId17"/>
    <p:sldId id="270" r:id="rId18"/>
    <p:sldId id="280" r:id="rId19"/>
    <p:sldId id="26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034B8-DECE-46EA-95EB-B5784737FEE3}" v="44" dt="2021-09-25T02:36:45.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82214" autoAdjust="0"/>
  </p:normalViewPr>
  <p:slideViewPr>
    <p:cSldViewPr snapToGrid="0">
      <p:cViewPr varScale="1">
        <p:scale>
          <a:sx n="42" d="100"/>
          <a:sy n="42" d="100"/>
        </p:scale>
        <p:origin x="43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0F6E03-3109-438A-AB58-CD5D51D29CD0}" type="datetimeFigureOut">
              <a:rPr lang="en-US" smtClean="0"/>
              <a:t>6/30/2023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FED6FF-5A46-4B32-BFFE-3D1C7819C6AC}" type="slidenum">
              <a:rPr lang="en-US" smtClean="0"/>
              <a:t>‹#›</a:t>
            </a:fld>
            <a:endParaRPr lang="en-US"/>
          </a:p>
        </p:txBody>
      </p:sp>
    </p:spTree>
    <p:extLst>
      <p:ext uri="{BB962C8B-B14F-4D97-AF65-F5344CB8AC3E}">
        <p14:creationId xmlns:p14="http://schemas.microsoft.com/office/powerpoint/2010/main" val="227954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auw.org/resources/member/governance-tools/dei-toolkit/diversity-offic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auw.org/app/uploads/2021/02/Organizational-Inclusiveness-Handout-DEI-Toolki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8678">
              <a:lnSpc>
                <a:spcPct val="110000"/>
              </a:lnSpc>
              <a:spcBef>
                <a:spcPts val="1223"/>
              </a:spcBef>
              <a:spcAft>
                <a:spcPts val="204"/>
              </a:spcAft>
              <a:buClr>
                <a:schemeClr val="accent1"/>
              </a:buClr>
              <a:buSzPct val="100000"/>
            </a:pPr>
            <a:r>
              <a:rPr lang="en-US" sz="1800" dirty="0">
                <a:solidFill>
                  <a:srgbClr val="3A3B3F"/>
                </a:solidFill>
                <a:latin typeface="Work Sans" pitchFamily="2" charset="0"/>
              </a:rPr>
              <a:t>As an organization, AAUW is striving for a culture of inclusiveness. An inclusive culture is a space where people with different backgrounds, origins and thought processes can work more efficiently and effectively together. When we create spaces that allow different perspectives</a:t>
            </a:r>
            <a:r>
              <a:rPr lang="en-US" sz="1400" dirty="0">
                <a:solidFill>
                  <a:srgbClr val="3A3B3F"/>
                </a:solidFill>
                <a:latin typeface="Work Sans" pitchFamily="2" charset="0"/>
              </a:rPr>
              <a:t>, opinions and voices to be heard, we enable them to contribute meaningfully to the continued growth and development of our organization. To get there, we must examine how we are doing and how we set goals to help us move forward.</a:t>
            </a:r>
          </a:p>
          <a:p>
            <a:pPr marL="98678">
              <a:lnSpc>
                <a:spcPct val="110000"/>
              </a:lnSpc>
              <a:spcBef>
                <a:spcPts val="1223"/>
              </a:spcBef>
              <a:spcAft>
                <a:spcPts val="204"/>
              </a:spcAft>
              <a:buClr>
                <a:schemeClr val="accent1"/>
              </a:buClr>
              <a:buSzPct val="100000"/>
            </a:pPr>
            <a:endParaRPr lang="en-US" sz="1400" dirty="0">
              <a:solidFill>
                <a:srgbClr val="3A3B3F"/>
              </a:solidFill>
              <a:latin typeface="Work Sans" pitchFamily="2" charset="0"/>
            </a:endParaRPr>
          </a:p>
          <a:p>
            <a:pPr marL="98678">
              <a:lnSpc>
                <a:spcPct val="110000"/>
              </a:lnSpc>
              <a:spcBef>
                <a:spcPts val="1223"/>
              </a:spcBef>
              <a:spcAft>
                <a:spcPts val="204"/>
              </a:spcAft>
              <a:buClr>
                <a:schemeClr val="accent1"/>
              </a:buClr>
              <a:buSzPct val="100000"/>
            </a:pPr>
            <a:endParaRPr lang="en-US" sz="20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E78BD9B6-BFBB-487C-AEF6-85A153E7D0B9}" type="slidenum">
              <a:rPr lang="en-US" smtClean="0"/>
              <a:t>1</a:t>
            </a:fld>
            <a:endParaRPr lang="en-US"/>
          </a:p>
        </p:txBody>
      </p:sp>
    </p:spTree>
    <p:extLst>
      <p:ext uri="{BB962C8B-B14F-4D97-AF65-F5344CB8AC3E}">
        <p14:creationId xmlns:p14="http://schemas.microsoft.com/office/powerpoint/2010/main" val="267405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B3F"/>
                </a:solidFill>
                <a:effectLst/>
                <a:latin typeface="Work Sans" pitchFamily="2" charset="0"/>
              </a:rPr>
              <a:t>“If we want to move forward on this continuum, what do we need to do differently in each of these categories?” </a:t>
            </a:r>
          </a:p>
          <a:p>
            <a:endParaRPr lang="en-US" b="0" i="0" dirty="0">
              <a:solidFill>
                <a:srgbClr val="3A3B3F"/>
              </a:solidFill>
              <a:effectLst/>
              <a:latin typeface="Work Sans" pitchFamily="2" charset="0"/>
            </a:endParaRPr>
          </a:p>
          <a:p>
            <a:r>
              <a:rPr lang="en-US" b="0" i="0" dirty="0">
                <a:solidFill>
                  <a:srgbClr val="3A3B3F"/>
                </a:solidFill>
                <a:effectLst/>
                <a:latin typeface="Work Sans" pitchFamily="2" charset="0"/>
              </a:rPr>
              <a:t>Return to each category discussed in step three of this exercise and brainstorm clear, actionable changes that your branch can implement to become more inclusive. </a:t>
            </a:r>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13</a:t>
            </a:fld>
            <a:endParaRPr lang="en-US"/>
          </a:p>
        </p:txBody>
      </p:sp>
    </p:spTree>
    <p:extLst>
      <p:ext uri="{BB962C8B-B14F-4D97-AF65-F5344CB8AC3E}">
        <p14:creationId xmlns:p14="http://schemas.microsoft.com/office/powerpoint/2010/main" val="200672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14</a:t>
            </a:fld>
            <a:endParaRPr lang="en-US"/>
          </a:p>
        </p:txBody>
      </p:sp>
    </p:spTree>
    <p:extLst>
      <p:ext uri="{BB962C8B-B14F-4D97-AF65-F5344CB8AC3E}">
        <p14:creationId xmlns:p14="http://schemas.microsoft.com/office/powerpoint/2010/main" val="307442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B3F"/>
                </a:solidFill>
                <a:effectLst/>
                <a:latin typeface="Work Sans" pitchFamily="2" charset="0"/>
              </a:rPr>
              <a:t>Each Plug and Play topic includes an explanation of the topic, guidelines for the facilitator(s), and discussion prompts to make the event and conversation as robust as possible.</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We strongly encourage all branches to have created their diversity plan using the </a:t>
            </a:r>
            <a:r>
              <a:rPr lang="en-US" b="0" i="0" u="none" strike="noStrike" dirty="0">
                <a:solidFill>
                  <a:srgbClr val="246CB4"/>
                </a:solidFill>
                <a:effectLst/>
                <a:latin typeface="Work Sans" pitchFamily="2" charset="0"/>
                <a:hlinkClick r:id="rId3"/>
              </a:rPr>
              <a:t>Diversity Planning and Structure</a:t>
            </a:r>
            <a:r>
              <a:rPr lang="en-US" b="0" i="0" dirty="0">
                <a:solidFill>
                  <a:srgbClr val="3A3B3F"/>
                </a:solidFill>
                <a:effectLst/>
                <a:latin typeface="Work Sans" pitchFamily="2" charset="0"/>
              </a:rPr>
              <a:t> exercise before engaging in the plug and play programs. Having a plan in place first will help ensure that your programming is aimed at helping your branch achieve its equity and inclusion goals.</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15</a:t>
            </a:fld>
            <a:endParaRPr lang="en-US"/>
          </a:p>
        </p:txBody>
      </p:sp>
    </p:spTree>
    <p:extLst>
      <p:ext uri="{BB962C8B-B14F-4D97-AF65-F5344CB8AC3E}">
        <p14:creationId xmlns:p14="http://schemas.microsoft.com/office/powerpoint/2010/main" val="72987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A3B3F"/>
                </a:solidFill>
                <a:latin typeface="Work Sans" pitchFamily="2" charset="0"/>
              </a:rPr>
              <a:t>As an organization, AAUW is striving for a culture of inclusiveness. An inclusive culture is a space where people with different backgrounds, origins and thought processes can work more efficiently and effectively together. When we create spaces that allow different perspectives, opinions and voices to be heard, we enable them to contribute meaningfully to the continued growth and development of our organization. To get there, we must examine how we are doing and how we set goals to help us move forward.</a:t>
            </a:r>
            <a:endParaRPr lang="en-US" sz="1800" dirty="0">
              <a:solidFill>
                <a:schemeClr val="tx1">
                  <a:lumMod val="75000"/>
                  <a:lumOff val="25000"/>
                </a:schemeClr>
              </a:solidFill>
            </a:endParaRPr>
          </a:p>
          <a:p>
            <a:endParaRPr lang="en-US" dirty="0"/>
          </a:p>
          <a:p>
            <a:pPr algn="l"/>
            <a:r>
              <a:rPr lang="en-US" b="0" i="0" dirty="0">
                <a:solidFill>
                  <a:srgbClr val="3A3B3F"/>
                </a:solidFill>
                <a:effectLst/>
                <a:latin typeface="Work Sans" pitchFamily="2" charset="0"/>
              </a:rPr>
              <a:t>The steps below outline the process of creating a diversity and inclusion plan. We recommend creating a diversity and inclusion plan to help shape and guide your efforts. A plan will help you ensure that your efforts are well thought-out, organized, and in alignment with the broader goals for your branch.</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This process is best completed with your board or leadership to build group buy-in for carrying out the plan.</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Remember that a diversity plan is meant to serve as a guide to help organize your programming and efforts to maximize the results.</a:t>
            </a:r>
          </a:p>
          <a:p>
            <a:pPr algn="l"/>
            <a:r>
              <a:rPr lang="en-US" b="0" i="0" dirty="0">
                <a:solidFill>
                  <a:srgbClr val="3A3B3F"/>
                </a:solidFill>
                <a:effectLst/>
                <a:latin typeface="Work Sans" pitchFamily="2" charset="0"/>
              </a:rPr>
              <a:t> Even after going through this process, you may have to adjust your plan to account for things that worked, as well as things that didn’t – and that’s okay. Treat this as a flexible rather than a rigid plan.</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16</a:t>
            </a:fld>
            <a:endParaRPr lang="en-US"/>
          </a:p>
        </p:txBody>
      </p:sp>
    </p:spTree>
    <p:extLst>
      <p:ext uri="{BB962C8B-B14F-4D97-AF65-F5344CB8AC3E}">
        <p14:creationId xmlns:p14="http://schemas.microsoft.com/office/powerpoint/2010/main" val="417325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A3B3F"/>
                </a:solidFill>
                <a:latin typeface="Work Sans" pitchFamily="2" charset="0"/>
              </a:rPr>
              <a:t>As an organization, AAUW is striving for a culture of inclusiveness. An inclusive culture is a space where people with different backgrounds, origins and thought processes can work more efficiently and effectively together. When we create spaces that allow different perspectives, opinions and voices to be heard, we enable them to contribute meaningfully to the continued growth and development of our organization. To get there, we must examine how we are doing and how we set goals to help us move forward.</a:t>
            </a:r>
            <a:endParaRPr lang="en-US" sz="1800" dirty="0">
              <a:solidFill>
                <a:schemeClr val="tx1">
                  <a:lumMod val="75000"/>
                  <a:lumOff val="25000"/>
                </a:schemeClr>
              </a:solidFill>
            </a:endParaRPr>
          </a:p>
          <a:p>
            <a:endParaRPr lang="en-US" dirty="0"/>
          </a:p>
          <a:p>
            <a:pPr algn="l"/>
            <a:r>
              <a:rPr lang="en-US" b="0" i="0" dirty="0">
                <a:solidFill>
                  <a:srgbClr val="3A3B3F"/>
                </a:solidFill>
                <a:effectLst/>
                <a:latin typeface="Work Sans" pitchFamily="2" charset="0"/>
              </a:rPr>
              <a:t>The steps below outline the process of creating a diversity and inclusion plan. We recommend creating a diversity and inclusion plan to help shape and guide your efforts. A plan will help you ensure that your efforts are well thought-out, organized, and in alignment with the broader goals for your branch.</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This process is best completed with your board or leadership to build group buy-in for carrying out the plan.</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Remember that a diversity plan is meant to serve as a guide to help organize your programming and efforts to maximize the results.</a:t>
            </a:r>
          </a:p>
          <a:p>
            <a:pPr algn="l"/>
            <a:r>
              <a:rPr lang="en-US" b="0" i="0" dirty="0">
                <a:solidFill>
                  <a:srgbClr val="3A3B3F"/>
                </a:solidFill>
                <a:effectLst/>
                <a:latin typeface="Work Sans" pitchFamily="2" charset="0"/>
              </a:rPr>
              <a:t> Even after going through this process, you may have to adjust your plan to account for things that worked, as well as things that didn’t – and that’s okay. Treat this as a flexible rather than a rigid plan.</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3</a:t>
            </a:fld>
            <a:endParaRPr lang="en-US"/>
          </a:p>
        </p:txBody>
      </p:sp>
    </p:spTree>
    <p:extLst>
      <p:ext uri="{BB962C8B-B14F-4D97-AF65-F5344CB8AC3E}">
        <p14:creationId xmlns:p14="http://schemas.microsoft.com/office/powerpoint/2010/main" val="5544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3A3B3F"/>
                </a:solidFill>
                <a:effectLst/>
                <a:latin typeface="Work Sans" pitchFamily="2" charset="0"/>
              </a:rPr>
              <a:t>You need to agree on certain ground rules and promise to honor and respect everyone’s thoughts, ideas and opinions for the duration of each session. It’s important to ensure that everyone feels safe for conversation and exploration. </a:t>
            </a:r>
          </a:p>
          <a:p>
            <a:pPr defTabSz="931774">
              <a:defRPr/>
            </a:pPr>
            <a:endParaRPr lang="en-US" b="0" i="0" dirty="0">
              <a:solidFill>
                <a:srgbClr val="3A3B3F"/>
              </a:solidFill>
              <a:effectLst/>
              <a:latin typeface="Work Sans" pitchFamily="2" charset="0"/>
            </a:endParaRPr>
          </a:p>
          <a:p>
            <a:pPr defTabSz="931774">
              <a:defRPr/>
            </a:pPr>
            <a:r>
              <a:rPr lang="en-US" b="0" i="0" dirty="0">
                <a:solidFill>
                  <a:srgbClr val="3A3B3F"/>
                </a:solidFill>
                <a:effectLst/>
                <a:latin typeface="Work Sans" pitchFamily="2" charset="0"/>
              </a:rPr>
              <a:t>Ground Rules</a:t>
            </a:r>
          </a:p>
          <a:p>
            <a:pPr algn="l">
              <a:buFont typeface="+mj-lt"/>
              <a:buAutoNum type="arabicPeriod"/>
            </a:pPr>
            <a:r>
              <a:rPr lang="en-US" b="0" i="0" dirty="0">
                <a:solidFill>
                  <a:srgbClr val="3A3B3F"/>
                </a:solidFill>
                <a:effectLst/>
                <a:latin typeface="Work Sans" pitchFamily="2" charset="0"/>
              </a:rPr>
              <a:t>Listen actively — respect others when they are talking.</a:t>
            </a:r>
          </a:p>
          <a:p>
            <a:pPr algn="l">
              <a:buFont typeface="+mj-lt"/>
              <a:buAutoNum type="arabicPeriod"/>
            </a:pPr>
            <a:r>
              <a:rPr lang="en-US" b="0" i="0" dirty="0">
                <a:solidFill>
                  <a:srgbClr val="3A3B3F"/>
                </a:solidFill>
                <a:effectLst/>
                <a:latin typeface="Work Sans" pitchFamily="2" charset="0"/>
              </a:rPr>
              <a:t>Speak from your own experience instead of generalizing (“I” instead of “they,” “we,” and “you”).</a:t>
            </a:r>
          </a:p>
          <a:p>
            <a:pPr algn="l">
              <a:buFont typeface="+mj-lt"/>
              <a:buAutoNum type="arabicPeriod"/>
            </a:pPr>
            <a:r>
              <a:rPr lang="en-US" b="0" i="0" dirty="0">
                <a:solidFill>
                  <a:srgbClr val="3A3B3F"/>
                </a:solidFill>
                <a:effectLst/>
                <a:latin typeface="Work Sans" pitchFamily="2" charset="0"/>
              </a:rPr>
              <a:t>Do not be afraid to respectfully challenge one another by asking questions but refrain from personal attacks — focus on ideas.</a:t>
            </a:r>
          </a:p>
          <a:p>
            <a:pPr algn="l">
              <a:buFont typeface="+mj-lt"/>
              <a:buAutoNum type="arabicPeriod"/>
            </a:pPr>
            <a:r>
              <a:rPr lang="en-US" b="0" i="0" dirty="0">
                <a:solidFill>
                  <a:srgbClr val="3A3B3F"/>
                </a:solidFill>
                <a:effectLst/>
                <a:latin typeface="Work Sans" pitchFamily="2" charset="0"/>
              </a:rPr>
              <a:t>Participate to the fullest of your ability — community growth depends on the inclusion of every individual voice.</a:t>
            </a:r>
          </a:p>
          <a:p>
            <a:pPr algn="l">
              <a:buFont typeface="+mj-lt"/>
              <a:buAutoNum type="arabicPeriod"/>
            </a:pPr>
            <a:r>
              <a:rPr lang="en-US" b="0" i="0" dirty="0">
                <a:solidFill>
                  <a:srgbClr val="3A3B3F"/>
                </a:solidFill>
                <a:effectLst/>
                <a:latin typeface="Work Sans" pitchFamily="2" charset="0"/>
              </a:rPr>
              <a:t>Instead of invalidating somebody else’s story with your own spin on her or his experience, share your own story and experience.</a:t>
            </a:r>
          </a:p>
          <a:p>
            <a:pPr algn="l">
              <a:buFont typeface="+mj-lt"/>
              <a:buAutoNum type="arabicPeriod"/>
            </a:pPr>
            <a:r>
              <a:rPr lang="en-US" b="0" i="0" dirty="0">
                <a:solidFill>
                  <a:srgbClr val="3A3B3F"/>
                </a:solidFill>
                <a:effectLst/>
                <a:latin typeface="Work Sans" pitchFamily="2" charset="0"/>
              </a:rPr>
              <a:t>The goal is not to agree — it is to gain a deeper understanding.</a:t>
            </a:r>
          </a:p>
          <a:p>
            <a:pPr algn="l">
              <a:buFont typeface="+mj-lt"/>
              <a:buAutoNum type="arabicPeriod"/>
            </a:pPr>
            <a:r>
              <a:rPr lang="en-US" b="0" i="0" dirty="0">
                <a:solidFill>
                  <a:srgbClr val="3A3B3F"/>
                </a:solidFill>
                <a:effectLst/>
                <a:latin typeface="Work Sans" pitchFamily="2" charset="0"/>
              </a:rPr>
              <a:t>Be conscious of body language and nonverbal responses: They can be as disrespectful as words.</a:t>
            </a:r>
          </a:p>
          <a:p>
            <a:pPr algn="l"/>
            <a:r>
              <a:rPr lang="en-US" b="0" i="0" dirty="0">
                <a:solidFill>
                  <a:srgbClr val="3A3B3F"/>
                </a:solidFill>
                <a:effectLst/>
                <a:latin typeface="Work Sans" pitchFamily="2" charset="0"/>
              </a:rPr>
              <a:t>Ground rules may also include participation-management techniques. Do group members want to be called on or would they like to speak freely? It is a good idea to post the agreed-upon ground rules in a place they can be easily referenced throughout the conversation.</a:t>
            </a:r>
          </a:p>
          <a:p>
            <a:pPr defTabSz="931774">
              <a:defRPr/>
            </a:pPr>
            <a:endParaRPr lang="en-US" b="0" i="0" dirty="0">
              <a:solidFill>
                <a:srgbClr val="3A3B3F"/>
              </a:solidFill>
              <a:effectLst/>
              <a:latin typeface="Work Sans" pitchFamily="2" charset="0"/>
            </a:endParaRPr>
          </a:p>
          <a:p>
            <a:endParaRPr lang="en-US" b="0" i="0" dirty="0">
              <a:solidFill>
                <a:srgbClr val="3A3B3F"/>
              </a:solidFill>
              <a:effectLst/>
              <a:latin typeface="Work Sans" pitchFamily="2" charset="0"/>
            </a:endParaRPr>
          </a:p>
          <a:p>
            <a:r>
              <a:rPr lang="en-US" b="0" i="0" dirty="0">
                <a:solidFill>
                  <a:srgbClr val="3A3B3F"/>
                </a:solidFill>
                <a:effectLst/>
                <a:latin typeface="Work Sans" pitchFamily="2" charset="0"/>
              </a:rPr>
              <a:t>Start each activity or discussion by setting community agreements. </a:t>
            </a:r>
          </a:p>
          <a:p>
            <a:r>
              <a:rPr lang="en-US" b="0" i="0" dirty="0">
                <a:solidFill>
                  <a:srgbClr val="3A3B3F"/>
                </a:solidFill>
                <a:effectLst/>
                <a:latin typeface="Work Sans" pitchFamily="2" charset="0"/>
              </a:rPr>
              <a:t>*Speak from the “I” perspective: Avoid speaking for others by using “we,” “us,” or “them.”</a:t>
            </a:r>
          </a:p>
          <a:p>
            <a:pPr algn="l">
              <a:buFont typeface="Arial" panose="020B0604020202020204" pitchFamily="34" charset="0"/>
              <a:buChar char="•"/>
            </a:pPr>
            <a:r>
              <a:rPr lang="en-US" b="0" i="0" dirty="0">
                <a:solidFill>
                  <a:srgbClr val="3A3B3F"/>
                </a:solidFill>
                <a:effectLst/>
                <a:latin typeface="Work Sans" pitchFamily="2" charset="0"/>
              </a:rPr>
              <a:t>Listen actively: Listen to understand, not to respond. Sometimes we are tempted to begin formulating what we want to say in response, instead of giving 100 percent of our focus to the speaker. So let’s make sure we are listening 100 percent.</a:t>
            </a:r>
          </a:p>
          <a:p>
            <a:pPr algn="l">
              <a:buFont typeface="Arial" panose="020B0604020202020204" pitchFamily="34" charset="0"/>
              <a:buChar char="•"/>
            </a:pPr>
            <a:r>
              <a:rPr lang="en-US" b="0" i="0" dirty="0">
                <a:solidFill>
                  <a:srgbClr val="3A3B3F"/>
                </a:solidFill>
                <a:effectLst/>
                <a:latin typeface="Work Sans" pitchFamily="2" charset="0"/>
              </a:rPr>
              <a:t>Step up, step back: If you usually speak up often or you find yourself talking more than others, challenge yourself to lean in to listening and opening up space for others. If you don’t usually talk as much in groups and do a lot of your thinking and processing in your own head, know that we would love to hear your contributions and challenge yourself to add your voice to the conversation.</a:t>
            </a:r>
          </a:p>
          <a:p>
            <a:pPr algn="l">
              <a:buFont typeface="Arial" panose="020B0604020202020204" pitchFamily="34" charset="0"/>
              <a:buChar char="•"/>
            </a:pPr>
            <a:r>
              <a:rPr lang="en-US" b="0" i="0" dirty="0">
                <a:solidFill>
                  <a:srgbClr val="3A3B3F"/>
                </a:solidFill>
                <a:effectLst/>
                <a:latin typeface="Work Sans" pitchFamily="2" charset="0"/>
              </a:rPr>
              <a:t>Respect silence: Don’t force yourself to fill silence. Silence can be an indication of thought and process.</a:t>
            </a:r>
          </a:p>
          <a:p>
            <a:pPr algn="l">
              <a:buFont typeface="Arial" panose="020B0604020202020204" pitchFamily="34" charset="0"/>
              <a:buChar char="•"/>
            </a:pPr>
            <a:r>
              <a:rPr lang="en-US" b="0" i="0" dirty="0">
                <a:solidFill>
                  <a:srgbClr val="3A3B3F"/>
                </a:solidFill>
                <a:effectLst/>
                <a:latin typeface="Work Sans" pitchFamily="2" charset="0"/>
              </a:rPr>
              <a:t>Share, even if you don’t have the right words: Suspend judgment and allow others to be unpolished in their speaking. If you are unsure of their meaning, ask for clarification.</a:t>
            </a:r>
          </a:p>
          <a:p>
            <a:pPr algn="l">
              <a:buFont typeface="Arial" panose="020B0604020202020204" pitchFamily="34" charset="0"/>
              <a:buChar char="•"/>
            </a:pPr>
            <a:r>
              <a:rPr lang="en-US" b="0" i="0" dirty="0">
                <a:solidFill>
                  <a:srgbClr val="3A3B3F"/>
                </a:solidFill>
                <a:effectLst/>
                <a:latin typeface="Work Sans" pitchFamily="2" charset="0"/>
              </a:rPr>
              <a:t>Uphold confidentiality: Treat the candor of others as a gift. Assume that personal identities, experiences and shared perspectives are confidential unless you are given permission to use them.</a:t>
            </a:r>
          </a:p>
          <a:p>
            <a:pPr algn="l">
              <a:buFont typeface="Arial" panose="020B0604020202020204" pitchFamily="34" charset="0"/>
              <a:buChar char="•"/>
            </a:pPr>
            <a:r>
              <a:rPr lang="en-US" b="0" i="0" dirty="0">
                <a:solidFill>
                  <a:srgbClr val="3A3B3F"/>
                </a:solidFill>
                <a:effectLst/>
                <a:latin typeface="Work Sans" pitchFamily="2" charset="0"/>
              </a:rPr>
              <a:t>Lean into discomfort: Learning happens on the edge of our comfort zones. Push yourself to be open to new ideas and experiences even if they initially seem uncomfortable to you.</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4</a:t>
            </a:fld>
            <a:endParaRPr lang="en-US"/>
          </a:p>
        </p:txBody>
      </p:sp>
    </p:spTree>
    <p:extLst>
      <p:ext uri="{BB962C8B-B14F-4D97-AF65-F5344CB8AC3E}">
        <p14:creationId xmlns:p14="http://schemas.microsoft.com/office/powerpoint/2010/main" val="22362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Work Sans" pitchFamily="2" charset="0"/>
              </a:rPr>
              <a:t>The five styles are:</a:t>
            </a:r>
            <a:endParaRPr lang="en-US" b="0" i="0" dirty="0">
              <a:solidFill>
                <a:srgbClr val="3A3B3F"/>
              </a:solidFill>
              <a:effectLst/>
              <a:latin typeface="Work Sans" pitchFamily="2" charset="0"/>
            </a:endParaRPr>
          </a:p>
          <a:p>
            <a:pPr algn="l">
              <a:buFont typeface="+mj-lt"/>
              <a:buAutoNum type="arabicPeriod"/>
            </a:pPr>
            <a:r>
              <a:rPr lang="en-US" b="0" i="0" dirty="0">
                <a:solidFill>
                  <a:srgbClr val="3A3B3F"/>
                </a:solidFill>
                <a:effectLst/>
                <a:latin typeface="Work Sans" pitchFamily="2" charset="0"/>
              </a:rPr>
              <a:t>Collaborating Style</a:t>
            </a:r>
          </a:p>
          <a:p>
            <a:pPr algn="l">
              <a:buFont typeface="+mj-lt"/>
              <a:buAutoNum type="arabicPeriod"/>
            </a:pPr>
            <a:r>
              <a:rPr lang="en-US" b="0" i="0" dirty="0">
                <a:solidFill>
                  <a:srgbClr val="3A3B3F"/>
                </a:solidFill>
                <a:effectLst/>
                <a:latin typeface="Work Sans" pitchFamily="2" charset="0"/>
              </a:rPr>
              <a:t>Competing Style</a:t>
            </a:r>
          </a:p>
          <a:p>
            <a:pPr algn="l">
              <a:buFont typeface="+mj-lt"/>
              <a:buAutoNum type="arabicPeriod"/>
            </a:pPr>
            <a:r>
              <a:rPr lang="en-US" b="0" i="0" dirty="0">
                <a:solidFill>
                  <a:srgbClr val="3A3B3F"/>
                </a:solidFill>
                <a:effectLst/>
                <a:latin typeface="Work Sans" pitchFamily="2" charset="0"/>
              </a:rPr>
              <a:t>Avoiding Style</a:t>
            </a:r>
          </a:p>
          <a:p>
            <a:pPr algn="l">
              <a:buFont typeface="+mj-lt"/>
              <a:buAutoNum type="arabicPeriod"/>
            </a:pPr>
            <a:r>
              <a:rPr lang="en-US" b="0" i="0" dirty="0">
                <a:solidFill>
                  <a:srgbClr val="3A3B3F"/>
                </a:solidFill>
                <a:effectLst/>
                <a:latin typeface="Work Sans" pitchFamily="2" charset="0"/>
              </a:rPr>
              <a:t>Accommodating Style</a:t>
            </a:r>
          </a:p>
          <a:p>
            <a:pPr algn="l">
              <a:buFont typeface="+mj-lt"/>
              <a:buAutoNum type="arabicPeriod"/>
            </a:pPr>
            <a:r>
              <a:rPr lang="en-US" b="0" i="0" dirty="0">
                <a:solidFill>
                  <a:srgbClr val="3A3B3F"/>
                </a:solidFill>
                <a:effectLst/>
                <a:latin typeface="Work Sans" pitchFamily="2" charset="0"/>
              </a:rPr>
              <a:t>Compromising Style</a:t>
            </a:r>
          </a:p>
          <a:p>
            <a:endParaRPr lang="en-US" b="0" i="0" dirty="0">
              <a:solidFill>
                <a:srgbClr val="3A3B3F"/>
              </a:solidFill>
              <a:effectLst/>
              <a:latin typeface="Work Sans" pitchFamily="2" charset="0"/>
            </a:endParaRPr>
          </a:p>
          <a:p>
            <a:r>
              <a:rPr lang="en-US" b="0" i="0" dirty="0">
                <a:solidFill>
                  <a:srgbClr val="3A3B3F"/>
                </a:solidFill>
                <a:effectLst/>
                <a:latin typeface="Work Sans" pitchFamily="2" charset="0"/>
              </a:rPr>
              <a:t>The more assertive and less cooperative you are, the more likely you are to exhibit traits of the competing style for managing conflict, and the more cooperative and less assertive you are, the more accommodating you are in your style of conflict management.</a:t>
            </a:r>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6</a:t>
            </a:fld>
            <a:endParaRPr lang="en-US"/>
          </a:p>
        </p:txBody>
      </p:sp>
    </p:spTree>
    <p:extLst>
      <p:ext uri="{BB962C8B-B14F-4D97-AF65-F5344CB8AC3E}">
        <p14:creationId xmlns:p14="http://schemas.microsoft.com/office/powerpoint/2010/main" val="82531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B3F"/>
                </a:solidFill>
                <a:effectLst/>
                <a:latin typeface="Work Sans" pitchFamily="2" charset="0"/>
              </a:rPr>
              <a:t>As an organization, AAUW is striving for a culture of inclusiveness. An inclusive culture is a space where people with different backgrounds, origins and thought processes can work more efficiently and effectively together. When we create spaces that allow different perspectives, opinions and voices to be heard, we enable them to contribute meaningfully to the continued growth and development of our organization. To get there, we must examine how we are doing and how we set goals to help us move forward.</a:t>
            </a:r>
          </a:p>
          <a:p>
            <a:pPr algn="l"/>
            <a:endParaRPr lang="en-US" b="0" i="0" dirty="0">
              <a:solidFill>
                <a:srgbClr val="3A3B3F"/>
              </a:solidFill>
              <a:effectLst/>
              <a:latin typeface="Work Sans" pitchFamily="2" charset="0"/>
            </a:endParaRPr>
          </a:p>
          <a:p>
            <a:pPr algn="l"/>
            <a:r>
              <a:rPr lang="en-US" b="0" i="0" dirty="0">
                <a:solidFill>
                  <a:srgbClr val="3A3B3F"/>
                </a:solidFill>
                <a:effectLst/>
                <a:latin typeface="Work Sans" pitchFamily="2" charset="0"/>
              </a:rPr>
              <a:t>Pass out the </a:t>
            </a:r>
            <a:r>
              <a:rPr lang="en-US" b="0" i="0" u="none" strike="noStrike" dirty="0">
                <a:solidFill>
                  <a:srgbClr val="246CB4"/>
                </a:solidFill>
                <a:effectLst/>
                <a:latin typeface="Work Sans" pitchFamily="2" charset="0"/>
                <a:hlinkClick r:id="rId3"/>
              </a:rPr>
              <a:t>Organizational Inclusiveness Stages handout</a:t>
            </a:r>
            <a:r>
              <a:rPr lang="en-US" b="0" i="0" dirty="0">
                <a:solidFill>
                  <a:srgbClr val="3A3B3F"/>
                </a:solidFill>
                <a:effectLst/>
                <a:latin typeface="Work Sans" pitchFamily="2" charset="0"/>
              </a:rPr>
              <a:t>..</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7</a:t>
            </a:fld>
            <a:endParaRPr lang="en-US"/>
          </a:p>
        </p:txBody>
      </p:sp>
    </p:spTree>
    <p:extLst>
      <p:ext uri="{BB962C8B-B14F-4D97-AF65-F5344CB8AC3E}">
        <p14:creationId xmlns:p14="http://schemas.microsoft.com/office/powerpoint/2010/main" val="64722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B3F"/>
                </a:solidFill>
                <a:effectLst/>
                <a:latin typeface="Work Sans" pitchFamily="2" charset="0"/>
              </a:rPr>
              <a:t>Lead a discussion with the group about your current work in each of the categories below. Use the sample questions to prompt the discussion. This will help you identify the stage you are currently in. As you move through each category, record answers on a flip chart or a Word document projected onto a screen.</a:t>
            </a:r>
          </a:p>
          <a:p>
            <a:pPr algn="l">
              <a:buFont typeface="Arial" panose="020B0604020202020204" pitchFamily="34" charset="0"/>
              <a:buChar char="•"/>
            </a:pPr>
            <a:r>
              <a:rPr lang="en-US" b="0" i="0" dirty="0">
                <a:solidFill>
                  <a:srgbClr val="3A3B3F"/>
                </a:solidFill>
                <a:effectLst/>
                <a:latin typeface="Work Sans" pitchFamily="2" charset="0"/>
              </a:rPr>
              <a:t>Recruitment</a:t>
            </a:r>
          </a:p>
          <a:p>
            <a:pPr marL="757066" lvl="1" indent="-291179">
              <a:buFont typeface="Arial" panose="020B0604020202020204" pitchFamily="34" charset="0"/>
              <a:buChar char="•"/>
            </a:pPr>
            <a:r>
              <a:rPr lang="en-US" b="0" i="0" dirty="0">
                <a:solidFill>
                  <a:srgbClr val="3A3B3F"/>
                </a:solidFill>
                <a:effectLst/>
                <a:latin typeface="Work Sans" pitchFamily="2" charset="0"/>
              </a:rPr>
              <a:t>How do we currently recruit new members?</a:t>
            </a:r>
          </a:p>
          <a:p>
            <a:pPr marL="757066" lvl="1" indent="-291179">
              <a:buFont typeface="Arial" panose="020B0604020202020204" pitchFamily="34" charset="0"/>
              <a:buChar char="•"/>
            </a:pPr>
            <a:r>
              <a:rPr lang="en-US" b="0" i="0" dirty="0">
                <a:solidFill>
                  <a:srgbClr val="3A3B3F"/>
                </a:solidFill>
                <a:effectLst/>
                <a:latin typeface="Work Sans" pitchFamily="2" charset="0"/>
              </a:rPr>
              <a:t>What are the typical identities of the people we recruit?</a:t>
            </a:r>
          </a:p>
          <a:p>
            <a:pPr algn="l">
              <a:buFont typeface="Arial" panose="020B0604020202020204" pitchFamily="34" charset="0"/>
              <a:buChar char="•"/>
            </a:pPr>
            <a:r>
              <a:rPr lang="en-US" b="0" i="0" dirty="0">
                <a:solidFill>
                  <a:srgbClr val="3A3B3F"/>
                </a:solidFill>
                <a:effectLst/>
                <a:latin typeface="Work Sans" pitchFamily="2" charset="0"/>
              </a:rPr>
              <a:t>Retention</a:t>
            </a:r>
          </a:p>
          <a:p>
            <a:pPr marL="757066" lvl="1" indent="-291179">
              <a:buFont typeface="Arial" panose="020B0604020202020204" pitchFamily="34" charset="0"/>
              <a:buChar char="•"/>
            </a:pPr>
            <a:r>
              <a:rPr lang="en-US" b="0" i="0" dirty="0">
                <a:solidFill>
                  <a:srgbClr val="3A3B3F"/>
                </a:solidFill>
                <a:effectLst/>
                <a:latin typeface="Work Sans" pitchFamily="2" charset="0"/>
              </a:rPr>
              <a:t>What do we do to welcome new people to our branch?</a:t>
            </a:r>
          </a:p>
          <a:p>
            <a:pPr marL="757066" lvl="1" indent="-291179">
              <a:buFont typeface="Arial" panose="020B0604020202020204" pitchFamily="34" charset="0"/>
              <a:buChar char="•"/>
            </a:pPr>
            <a:r>
              <a:rPr lang="en-US" b="0" i="0" dirty="0">
                <a:solidFill>
                  <a:srgbClr val="3A3B3F"/>
                </a:solidFill>
                <a:effectLst/>
                <a:latin typeface="Work Sans" pitchFamily="2" charset="0"/>
              </a:rPr>
              <a:t>Who stays and who does not return?</a:t>
            </a:r>
          </a:p>
          <a:p>
            <a:pPr marL="757066" lvl="1" indent="-291179">
              <a:buFont typeface="Arial" panose="020B0604020202020204" pitchFamily="34" charset="0"/>
              <a:buChar char="•"/>
            </a:pPr>
            <a:r>
              <a:rPr lang="en-US" b="0" i="0" dirty="0">
                <a:solidFill>
                  <a:srgbClr val="3A3B3F"/>
                </a:solidFill>
                <a:effectLst/>
                <a:latin typeface="Work Sans" pitchFamily="2" charset="0"/>
              </a:rPr>
              <a:t>Why do you think that is?</a:t>
            </a:r>
          </a:p>
          <a:p>
            <a:pPr marL="757066" lvl="1" indent="-291179">
              <a:buFont typeface="Arial" panose="020B0604020202020204" pitchFamily="34" charset="0"/>
              <a:buChar char="•"/>
            </a:pPr>
            <a:r>
              <a:rPr lang="en-US" b="0" i="0" dirty="0">
                <a:solidFill>
                  <a:srgbClr val="3A3B3F"/>
                </a:solidFill>
                <a:effectLst/>
                <a:latin typeface="Work Sans" pitchFamily="2" charset="0"/>
              </a:rPr>
              <a:t>What is the identity makeup of our branch?</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8</a:t>
            </a:fld>
            <a:endParaRPr lang="en-US"/>
          </a:p>
        </p:txBody>
      </p:sp>
    </p:spTree>
    <p:extLst>
      <p:ext uri="{BB962C8B-B14F-4D97-AF65-F5344CB8AC3E}">
        <p14:creationId xmlns:p14="http://schemas.microsoft.com/office/powerpoint/2010/main" val="171627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B3F"/>
                </a:solidFill>
                <a:effectLst/>
                <a:latin typeface="Work Sans" pitchFamily="2" charset="0"/>
              </a:rPr>
              <a:t>Lead a discussion with the group about your current work in each of the categories below. Use the sample questions to prompt the discussion. This will help you identify the stage you are currently in. As you move through each category, record answers on a flip chart or a Word document projected onto a screen.</a:t>
            </a:r>
          </a:p>
          <a:p>
            <a:pPr algn="l"/>
            <a:endParaRPr lang="en-US" b="0" i="0" dirty="0">
              <a:solidFill>
                <a:srgbClr val="3A3B3F"/>
              </a:solidFill>
              <a:effectLst/>
              <a:latin typeface="Work Sans" pitchFamily="2" charset="0"/>
            </a:endParaRPr>
          </a:p>
          <a:p>
            <a:pPr algn="l">
              <a:buFont typeface="Arial" panose="020B0604020202020204" pitchFamily="34" charset="0"/>
              <a:buChar char="•"/>
            </a:pPr>
            <a:r>
              <a:rPr lang="en-US" b="0" i="0" dirty="0">
                <a:solidFill>
                  <a:srgbClr val="3A3B3F"/>
                </a:solidFill>
                <a:effectLst/>
                <a:latin typeface="Work Sans" pitchFamily="2" charset="0"/>
              </a:rPr>
              <a:t>Programming</a:t>
            </a:r>
          </a:p>
          <a:p>
            <a:pPr marL="757066" lvl="1" indent="-291179">
              <a:buFont typeface="Arial" panose="020B0604020202020204" pitchFamily="34" charset="0"/>
              <a:buChar char="•"/>
            </a:pPr>
            <a:r>
              <a:rPr lang="en-US" b="0" i="0" dirty="0">
                <a:solidFill>
                  <a:srgbClr val="3A3B3F"/>
                </a:solidFill>
                <a:effectLst/>
                <a:latin typeface="Work Sans" pitchFamily="2" charset="0"/>
              </a:rPr>
              <a:t>Who is our programming intended for?</a:t>
            </a:r>
          </a:p>
          <a:p>
            <a:pPr marL="757066" lvl="1" indent="-291179">
              <a:buFont typeface="Arial" panose="020B0604020202020204" pitchFamily="34" charset="0"/>
              <a:buChar char="•"/>
            </a:pPr>
            <a:r>
              <a:rPr lang="en-US" b="0" i="0" dirty="0">
                <a:solidFill>
                  <a:srgbClr val="3A3B3F"/>
                </a:solidFill>
                <a:effectLst/>
                <a:latin typeface="Work Sans" pitchFamily="2" charset="0"/>
              </a:rPr>
              <a:t>Who does our current programming typically attract?</a:t>
            </a:r>
          </a:p>
          <a:p>
            <a:pPr marL="757066" lvl="1" indent="-291179">
              <a:buFont typeface="Arial" panose="020B0604020202020204" pitchFamily="34" charset="0"/>
              <a:buChar char="•"/>
            </a:pPr>
            <a:r>
              <a:rPr lang="en-US" b="0" i="0" dirty="0">
                <a:solidFill>
                  <a:srgbClr val="3A3B3F"/>
                </a:solidFill>
                <a:effectLst/>
                <a:latin typeface="Work Sans" pitchFamily="2" charset="0"/>
              </a:rPr>
              <a:t>Why do we think that is?</a:t>
            </a:r>
          </a:p>
          <a:p>
            <a:pPr marL="757066" lvl="1" indent="-291179">
              <a:buFont typeface="Arial" panose="020B0604020202020204" pitchFamily="34" charset="0"/>
              <a:buChar char="•"/>
            </a:pPr>
            <a:r>
              <a:rPr lang="en-US" b="0" i="0" dirty="0">
                <a:solidFill>
                  <a:srgbClr val="3A3B3F"/>
                </a:solidFill>
                <a:effectLst/>
                <a:latin typeface="Work Sans" pitchFamily="2" charset="0"/>
              </a:rPr>
              <a:t>How accessible are our programs in terms of location, date and time and more?</a:t>
            </a:r>
          </a:p>
          <a:p>
            <a:pPr algn="l">
              <a:buFont typeface="Arial" panose="020B0604020202020204" pitchFamily="34" charset="0"/>
              <a:buChar char="•"/>
            </a:pPr>
            <a:r>
              <a:rPr lang="en-US" b="0" i="0" dirty="0">
                <a:solidFill>
                  <a:srgbClr val="3A3B3F"/>
                </a:solidFill>
                <a:effectLst/>
                <a:latin typeface="Work Sans" pitchFamily="2" charset="0"/>
              </a:rPr>
              <a:t>Communication</a:t>
            </a:r>
          </a:p>
          <a:p>
            <a:pPr marL="757066" lvl="1" indent="-291179">
              <a:buFont typeface="Arial" panose="020B0604020202020204" pitchFamily="34" charset="0"/>
              <a:buChar char="•"/>
            </a:pPr>
            <a:r>
              <a:rPr lang="en-US" b="0" i="0" dirty="0">
                <a:solidFill>
                  <a:srgbClr val="3A3B3F"/>
                </a:solidFill>
                <a:effectLst/>
                <a:latin typeface="Work Sans" pitchFamily="2" charset="0"/>
              </a:rPr>
              <a:t>What methods do we use to communicate upcoming programs and news for our branch?</a:t>
            </a:r>
          </a:p>
          <a:p>
            <a:pPr marL="757066" lvl="1" indent="-291179">
              <a:buFont typeface="Arial" panose="020B0604020202020204" pitchFamily="34" charset="0"/>
              <a:buChar char="•"/>
            </a:pPr>
            <a:r>
              <a:rPr lang="en-US" b="0" i="0" dirty="0">
                <a:solidFill>
                  <a:srgbClr val="3A3B3F"/>
                </a:solidFill>
                <a:effectLst/>
                <a:latin typeface="Work Sans" pitchFamily="2" charset="0"/>
              </a:rPr>
              <a:t>Who uses or does not use these methods?</a:t>
            </a:r>
          </a:p>
          <a:p>
            <a:pPr marL="757066" lvl="1" indent="-291179">
              <a:buFont typeface="Arial" panose="020B0604020202020204" pitchFamily="34" charset="0"/>
              <a:buChar char="•"/>
            </a:pPr>
            <a:r>
              <a:rPr lang="en-US" b="0" i="0" dirty="0">
                <a:solidFill>
                  <a:srgbClr val="3A3B3F"/>
                </a:solidFill>
                <a:effectLst/>
                <a:latin typeface="Work Sans" pitchFamily="2" charset="0"/>
              </a:rPr>
              <a:t>What methods are we not using?</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9</a:t>
            </a:fld>
            <a:endParaRPr lang="en-US"/>
          </a:p>
        </p:txBody>
      </p:sp>
    </p:spTree>
    <p:extLst>
      <p:ext uri="{BB962C8B-B14F-4D97-AF65-F5344CB8AC3E}">
        <p14:creationId xmlns:p14="http://schemas.microsoft.com/office/powerpoint/2010/main" val="248936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B3F"/>
                </a:solidFill>
                <a:effectLst/>
                <a:latin typeface="Work Sans" pitchFamily="2" charset="0"/>
              </a:rPr>
              <a:t>Lead a discussion with the group about your current work in each of the categories below. Use the sample questions to prompt the discussion. This will help you identify the stage you are currently in. As you move through each category, record answers on a flip chart or a Word document projected onto a screen.</a:t>
            </a:r>
          </a:p>
          <a:p>
            <a:pPr algn="l"/>
            <a:endParaRPr lang="en-US" b="0" i="0" dirty="0">
              <a:solidFill>
                <a:srgbClr val="3A3B3F"/>
              </a:solidFill>
              <a:effectLst/>
              <a:latin typeface="Work Sans" pitchFamily="2" charset="0"/>
            </a:endParaRPr>
          </a:p>
          <a:p>
            <a:pPr algn="l">
              <a:buFont typeface="Arial" panose="020B0604020202020204" pitchFamily="34" charset="0"/>
              <a:buChar char="•"/>
            </a:pPr>
            <a:r>
              <a:rPr lang="en-US" b="0" i="0" dirty="0">
                <a:solidFill>
                  <a:srgbClr val="3A3B3F"/>
                </a:solidFill>
                <a:effectLst/>
                <a:latin typeface="Work Sans" pitchFamily="2" charset="0"/>
              </a:rPr>
              <a:t>Leadership development/succession</a:t>
            </a:r>
          </a:p>
          <a:p>
            <a:pPr marL="757066" lvl="1" indent="-291179">
              <a:buFont typeface="Arial" panose="020B0604020202020204" pitchFamily="34" charset="0"/>
              <a:buChar char="•"/>
            </a:pPr>
            <a:r>
              <a:rPr lang="en-US" b="0" i="0" dirty="0">
                <a:solidFill>
                  <a:srgbClr val="3A3B3F"/>
                </a:solidFill>
                <a:effectLst/>
                <a:latin typeface="Work Sans" pitchFamily="2" charset="0"/>
              </a:rPr>
              <a:t>How do we get new board members?</a:t>
            </a:r>
          </a:p>
          <a:p>
            <a:pPr marL="757066" lvl="1" indent="-291179">
              <a:buFont typeface="Arial" panose="020B0604020202020204" pitchFamily="34" charset="0"/>
              <a:buChar char="•"/>
            </a:pPr>
            <a:r>
              <a:rPr lang="en-US" b="0" i="0" dirty="0">
                <a:solidFill>
                  <a:srgbClr val="3A3B3F"/>
                </a:solidFill>
                <a:effectLst/>
                <a:latin typeface="Work Sans" pitchFamily="2" charset="0"/>
              </a:rPr>
              <a:t>What do we do to encourage and support members to become leaders?</a:t>
            </a:r>
          </a:p>
          <a:p>
            <a:pPr marL="757066" lvl="1" indent="-291179">
              <a:buFont typeface="Arial" panose="020B0604020202020204" pitchFamily="34" charset="0"/>
              <a:buChar char="•"/>
            </a:pPr>
            <a:r>
              <a:rPr lang="en-US" b="0" i="0" dirty="0">
                <a:solidFill>
                  <a:srgbClr val="3A3B3F"/>
                </a:solidFill>
                <a:effectLst/>
                <a:latin typeface="Work Sans" pitchFamily="2" charset="0"/>
              </a:rPr>
              <a:t>Who do we encourage, and who do we not encourage?</a:t>
            </a:r>
          </a:p>
          <a:p>
            <a:pPr marL="757066" lvl="1" indent="-291179">
              <a:buFont typeface="Arial" panose="020B0604020202020204" pitchFamily="34" charset="0"/>
              <a:buChar char="•"/>
            </a:pPr>
            <a:r>
              <a:rPr lang="en-US" b="0" i="0" dirty="0">
                <a:solidFill>
                  <a:srgbClr val="3A3B3F"/>
                </a:solidFill>
                <a:effectLst/>
                <a:latin typeface="Work Sans" pitchFamily="2" charset="0"/>
              </a:rPr>
              <a:t>What is the makeup of our leadership?</a:t>
            </a:r>
          </a:p>
          <a:p>
            <a:pPr marL="757066" lvl="1" indent="-291179">
              <a:buFont typeface="Arial" panose="020B0604020202020204" pitchFamily="34" charset="0"/>
              <a:buChar char="•"/>
            </a:pPr>
            <a:r>
              <a:rPr lang="en-US" b="0" i="0" dirty="0">
                <a:solidFill>
                  <a:srgbClr val="3A3B3F"/>
                </a:solidFill>
                <a:effectLst/>
                <a:latin typeface="Work Sans" pitchFamily="2" charset="0"/>
              </a:rPr>
              <a:t>Does our leadership reflect the diversity of our branch?</a:t>
            </a:r>
          </a:p>
          <a:p>
            <a:pPr algn="l">
              <a:buFont typeface="Arial" panose="020B0604020202020204" pitchFamily="34" charset="0"/>
              <a:buChar char="•"/>
            </a:pPr>
            <a:r>
              <a:rPr lang="en-US" b="0" i="0" dirty="0">
                <a:solidFill>
                  <a:srgbClr val="3A3B3F"/>
                </a:solidFill>
                <a:effectLst/>
                <a:latin typeface="Work Sans" pitchFamily="2" charset="0"/>
              </a:rPr>
              <a:t>Planning and decision making</a:t>
            </a:r>
          </a:p>
          <a:p>
            <a:pPr marL="757066" lvl="1" indent="-291179">
              <a:buFont typeface="Arial" panose="020B0604020202020204" pitchFamily="34" charset="0"/>
              <a:buChar char="•"/>
            </a:pPr>
            <a:r>
              <a:rPr lang="en-US" b="0" i="0" dirty="0">
                <a:solidFill>
                  <a:srgbClr val="3A3B3F"/>
                </a:solidFill>
                <a:effectLst/>
                <a:latin typeface="Work Sans" pitchFamily="2" charset="0"/>
              </a:rPr>
              <a:t>Who is involved in planning for our branch?</a:t>
            </a:r>
          </a:p>
          <a:p>
            <a:pPr marL="757066" lvl="1" indent="-291179">
              <a:buFont typeface="Arial" panose="020B0604020202020204" pitchFamily="34" charset="0"/>
              <a:buChar char="•"/>
            </a:pPr>
            <a:r>
              <a:rPr lang="en-US" b="0" i="0" dirty="0">
                <a:solidFill>
                  <a:srgbClr val="3A3B3F"/>
                </a:solidFill>
                <a:effectLst/>
                <a:latin typeface="Work Sans" pitchFamily="2" charset="0"/>
              </a:rPr>
              <a:t>What does the process entail?</a:t>
            </a:r>
          </a:p>
          <a:p>
            <a:pPr marL="757066" lvl="1" indent="-291179">
              <a:buFont typeface="Arial" panose="020B0604020202020204" pitchFamily="34" charset="0"/>
              <a:buChar char="•"/>
            </a:pPr>
            <a:r>
              <a:rPr lang="en-US" b="0" i="0" dirty="0">
                <a:solidFill>
                  <a:srgbClr val="3A3B3F"/>
                </a:solidFill>
                <a:effectLst/>
                <a:latin typeface="Work Sans" pitchFamily="2" charset="0"/>
              </a:rPr>
              <a:t>How transparent is this process?</a:t>
            </a:r>
          </a:p>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10</a:t>
            </a:fld>
            <a:endParaRPr lang="en-US"/>
          </a:p>
        </p:txBody>
      </p:sp>
    </p:spTree>
    <p:extLst>
      <p:ext uri="{BB962C8B-B14F-4D97-AF65-F5344CB8AC3E}">
        <p14:creationId xmlns:p14="http://schemas.microsoft.com/office/powerpoint/2010/main" val="337654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ED6FF-5A46-4B32-BFFE-3D1C7819C6AC}" type="slidenum">
              <a:rPr lang="en-US" smtClean="0"/>
              <a:t>11</a:t>
            </a:fld>
            <a:endParaRPr lang="en-US"/>
          </a:p>
        </p:txBody>
      </p:sp>
    </p:spTree>
    <p:extLst>
      <p:ext uri="{BB962C8B-B14F-4D97-AF65-F5344CB8AC3E}">
        <p14:creationId xmlns:p14="http://schemas.microsoft.com/office/powerpoint/2010/main" val="405426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2010-0655-4772-B9BD-BAF8FCB45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8D6DDA-FF53-4AEC-A26D-216227AE0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E4C5E-FF4C-4E56-A300-2F1D47ECB67B}"/>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5" name="Footer Placeholder 4">
            <a:extLst>
              <a:ext uri="{FF2B5EF4-FFF2-40B4-BE49-F238E27FC236}">
                <a16:creationId xmlns:a16="http://schemas.microsoft.com/office/drawing/2014/main" id="{94F52452-6327-4CEB-98B8-58649D5D0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CA753-A362-4B96-8ADD-64167371DB86}"/>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5284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99E0-616D-4958-AF23-872DF4897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A2617-6C47-4F7B-A049-FA561E9A98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A8B1B-CB4F-4F65-B826-9CA70BB3D164}"/>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5" name="Footer Placeholder 4">
            <a:extLst>
              <a:ext uri="{FF2B5EF4-FFF2-40B4-BE49-F238E27FC236}">
                <a16:creationId xmlns:a16="http://schemas.microsoft.com/office/drawing/2014/main" id="{FCB73B14-581B-40EA-A2EC-FDD1819095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C9B566-359A-4964-9B2C-4C87E5D269FB}"/>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058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91437-2C1D-4F28-B5BA-17719C4CF4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EA7877-280A-4129-AABF-C72A196D5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05FF3-35B0-49B2-A8B8-84EF0629026A}"/>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5" name="Footer Placeholder 4">
            <a:extLst>
              <a:ext uri="{FF2B5EF4-FFF2-40B4-BE49-F238E27FC236}">
                <a16:creationId xmlns:a16="http://schemas.microsoft.com/office/drawing/2014/main" id="{9F997997-3B47-435B-9AFC-85B584D716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14B869-A5D1-464D-BB97-E72DFC4FD0EC}"/>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0160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5590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5817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2702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676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0552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9652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4381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87DE6118-2437-4B30-8E3C-4D2BE6020583}" type="datetimeFigureOut">
              <a:rPr lang="en-US" smtClean="0"/>
              <a:pPr/>
              <a:t>6/30/2023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2397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AA8A-5668-46ED-8B06-E3441F3D8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54073-8954-4FF8-83A4-03DABEF35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1FD8-8D15-4972-85FC-9EFBF5382F33}"/>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5" name="Footer Placeholder 4">
            <a:extLst>
              <a:ext uri="{FF2B5EF4-FFF2-40B4-BE49-F238E27FC236}">
                <a16:creationId xmlns:a16="http://schemas.microsoft.com/office/drawing/2014/main" id="{24A41185-286D-4E04-B153-5914ADEEF6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7965EB-9E06-4252-9046-C8F7357AB7FD}"/>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323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7DE6118-2437-4B30-8E3C-4D2BE6020583}" type="datetimeFigureOut">
              <a:rPr lang="en-US" smtClean="0"/>
              <a:pPr/>
              <a:t>6/30/2023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8438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4742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65897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72051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9800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19016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263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86769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87DE6118-2437-4B30-8E3C-4D2BE6020583}" type="datetimeFigureOut">
              <a:rPr lang="en-US" smtClean="0"/>
              <a:pPr/>
              <a:t>6/30/2023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01235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7DE6118-2437-4B30-8E3C-4D2BE6020583}" type="datetimeFigureOut">
              <a:rPr lang="en-US" smtClean="0"/>
              <a:pPr/>
              <a:t>6/30/2023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9190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387-9813-4F97-9960-C4BC7C9F0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0DA8A3-1DCD-40D5-B165-B18253D74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45359-920F-4836-9DA0-5E309B44C355}"/>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5" name="Footer Placeholder 4">
            <a:extLst>
              <a:ext uri="{FF2B5EF4-FFF2-40B4-BE49-F238E27FC236}">
                <a16:creationId xmlns:a16="http://schemas.microsoft.com/office/drawing/2014/main" id="{23E0AA6B-6DB1-4DED-8BAC-A129F1ED7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048ED9-25FA-40D1-AF39-C4965301FF2D}"/>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929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9B1-87F8-4E4C-8D36-174DC081A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11D72-B94B-4303-B151-DDD66E723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FE40D-18A0-4269-9045-292299033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5FDCA-C282-41A5-9E6B-83F452DB1651}"/>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6" name="Footer Placeholder 5">
            <a:extLst>
              <a:ext uri="{FF2B5EF4-FFF2-40B4-BE49-F238E27FC236}">
                <a16:creationId xmlns:a16="http://schemas.microsoft.com/office/drawing/2014/main" id="{0D170365-6D27-4EC5-8F66-98420B20D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2B4D74-7F32-461C-9B74-D8D96A89F705}"/>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3543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1807-B635-42F0-B598-907758B51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32CA27-FC25-4E81-B2E1-E53E5DA9E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8EBF15-4B96-43A1-AB79-1A6AB8CD4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BA8FA2-D346-441E-AF47-28186D829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2DD13-4411-437D-91A6-AA3D933885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2C11D-05D7-412A-AC3A-0AF07FDA75DF}"/>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8" name="Footer Placeholder 7">
            <a:extLst>
              <a:ext uri="{FF2B5EF4-FFF2-40B4-BE49-F238E27FC236}">
                <a16:creationId xmlns:a16="http://schemas.microsoft.com/office/drawing/2014/main" id="{9435CA43-C554-495F-8CFD-906D274766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1FF7BCD-7599-4914-97CC-59E645DCF0E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34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1EF7-4758-4FF3-8DB2-167F848EB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539F8A-E047-4B96-92E5-1ABE35065CEB}"/>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4" name="Footer Placeholder 3">
            <a:extLst>
              <a:ext uri="{FF2B5EF4-FFF2-40B4-BE49-F238E27FC236}">
                <a16:creationId xmlns:a16="http://schemas.microsoft.com/office/drawing/2014/main" id="{B9FC03DF-C6C0-4219-81C6-E0553CC71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E6C0C5-92C6-44A5-B64D-7749A3654E5A}"/>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407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55970-30D1-466B-B0F0-735BE997BDDE}"/>
              </a:ext>
            </a:extLst>
          </p:cNvPr>
          <p:cNvSpPr>
            <a:spLocks noGrp="1"/>
          </p:cNvSpPr>
          <p:nvPr>
            <p:ph type="dt" sz="half" idx="10"/>
          </p:nvPr>
        </p:nvSpPr>
        <p:spPr/>
        <p:txBody>
          <a:bodyPr/>
          <a:lstStyle/>
          <a:p>
            <a:fld id="{87DE6118-2437-4B30-8E3C-4D2BE6020583}" type="datetimeFigureOut">
              <a:rPr lang="en-US" smtClean="0"/>
              <a:t>6/30/2023</a:t>
            </a:fld>
            <a:endParaRPr lang="en-US" dirty="0"/>
          </a:p>
        </p:txBody>
      </p:sp>
      <p:sp>
        <p:nvSpPr>
          <p:cNvPr id="3" name="Footer Placeholder 2">
            <a:extLst>
              <a:ext uri="{FF2B5EF4-FFF2-40B4-BE49-F238E27FC236}">
                <a16:creationId xmlns:a16="http://schemas.microsoft.com/office/drawing/2014/main" id="{3D514C8A-D7A2-4062-979B-64C77F98E6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ED1B69-B735-42A3-BA9C-B0B2C751B615}"/>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227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A8E0-FA33-49E9-98ED-98528E881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DA2DE-4A94-4EA0-B962-AF8E1EC7E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A6F7EE-BDD8-49F5-A431-0679C4024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984D1-1541-4F0E-AEBD-5DE2A815EBCC}"/>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6" name="Footer Placeholder 5">
            <a:extLst>
              <a:ext uri="{FF2B5EF4-FFF2-40B4-BE49-F238E27FC236}">
                <a16:creationId xmlns:a16="http://schemas.microsoft.com/office/drawing/2014/main" id="{7B1796BD-E128-4C5C-8142-78DA87A34B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E5E77-278A-4F23-94EE-B2C0F0B56D15}"/>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6668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79A6-E1A7-4DD5-AB74-EBEEC4D5D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0F2DBD-2553-4B15-9C72-011CE1377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C305B-9CE8-4F2F-987E-EF53088E7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6C824-DBA6-46D3-8430-422A39A56445}"/>
              </a:ext>
            </a:extLst>
          </p:cNvPr>
          <p:cNvSpPr>
            <a:spLocks noGrp="1"/>
          </p:cNvSpPr>
          <p:nvPr>
            <p:ph type="dt" sz="half" idx="10"/>
          </p:nvPr>
        </p:nvSpPr>
        <p:spPr/>
        <p:txBody>
          <a:bodyPr/>
          <a:lstStyle/>
          <a:p>
            <a:fld id="{87DE6118-2437-4B30-8E3C-4D2BE6020583}" type="datetimeFigureOut">
              <a:rPr lang="en-US" smtClean="0"/>
              <a:pPr/>
              <a:t>6/30/2023</a:t>
            </a:fld>
            <a:endParaRPr lang="en-US" dirty="0"/>
          </a:p>
        </p:txBody>
      </p:sp>
      <p:sp>
        <p:nvSpPr>
          <p:cNvPr id="6" name="Footer Placeholder 5">
            <a:extLst>
              <a:ext uri="{FF2B5EF4-FFF2-40B4-BE49-F238E27FC236}">
                <a16:creationId xmlns:a16="http://schemas.microsoft.com/office/drawing/2014/main" id="{0D6362A1-7FBB-4C2E-86E8-C911179BE0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A1A9CB-80A5-4CAB-8915-E50B81C11A1F}"/>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2404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49DA7-3FB0-4BA8-857C-E4F9A220F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5C3A0-BD95-4A96-82D6-E9E085DDB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4D6-E876-4E63-81E5-5A7AF93E0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6/30/2023</a:t>
            </a:fld>
            <a:endParaRPr lang="en-US" dirty="0"/>
          </a:p>
        </p:txBody>
      </p:sp>
      <p:sp>
        <p:nvSpPr>
          <p:cNvPr id="5" name="Footer Placeholder 4">
            <a:extLst>
              <a:ext uri="{FF2B5EF4-FFF2-40B4-BE49-F238E27FC236}">
                <a16:creationId xmlns:a16="http://schemas.microsoft.com/office/drawing/2014/main" id="{66599C89-C1C8-43EB-9003-2D6C3B622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3344AD-22FD-4AD1-A361-450A4AAF2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27397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87DE6118-2437-4B30-8E3C-4D2BE6020583}" type="datetimeFigureOut">
              <a:rPr lang="en-US" smtClean="0"/>
              <a:pPr/>
              <a:t>6/30/2023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69E57DC2-970A-4B3E-BB1C-7A09969E49DF}"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644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87DE6118-2437-4B30-8E3C-4D2BE6020583}" type="datetimeFigureOut">
              <a:rPr lang="en-US" smtClean="0"/>
              <a:pPr/>
              <a:t>6/30/2023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69E57DC2-970A-4B3E-BB1C-7A09969E49DF}"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540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4.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5.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7.xml"/><Relationship Id="rId5" Type="http://schemas.openxmlformats.org/officeDocument/2006/relationships/image" Target="../media/image2.gif"/><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aauw.org/resources/member/governance-tools/dei-toolkit/difficult-conversa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3.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799643" y="639097"/>
            <a:ext cx="6409677" cy="3494791"/>
          </a:xfrm>
        </p:spPr>
        <p:txBody>
          <a:bodyPr>
            <a:normAutofit/>
          </a:bodyPr>
          <a:lstStyle/>
          <a:p>
            <a:r>
              <a:rPr lang="en-US" b="1" dirty="0">
                <a:solidFill>
                  <a:srgbClr val="FF0000"/>
                </a:solidFill>
              </a:rPr>
              <a:t>Diversity,</a:t>
            </a:r>
            <a:r>
              <a:rPr lang="en-US" b="1" dirty="0"/>
              <a:t> </a:t>
            </a:r>
            <a:r>
              <a:rPr lang="en-US" b="1" dirty="0">
                <a:solidFill>
                  <a:srgbClr val="FFC000"/>
                </a:solidFill>
              </a:rPr>
              <a:t>Equity,</a:t>
            </a:r>
            <a:r>
              <a:rPr lang="en-US" b="1" dirty="0">
                <a:solidFill>
                  <a:srgbClr val="00B0F0"/>
                </a:solidFill>
              </a:rPr>
              <a:t> </a:t>
            </a:r>
            <a:r>
              <a:rPr lang="en-US" sz="4800" b="1" dirty="0">
                <a:solidFill>
                  <a:schemeClr val="tx1"/>
                </a:solidFill>
              </a:rPr>
              <a:t>and</a:t>
            </a:r>
            <a:r>
              <a:rPr lang="en-US" b="1" dirty="0">
                <a:solidFill>
                  <a:srgbClr val="00B0F0"/>
                </a:solidFill>
              </a:rPr>
              <a:t> </a:t>
            </a:r>
            <a:r>
              <a:rPr lang="en-US" b="1" dirty="0">
                <a:solidFill>
                  <a:schemeClr val="accent4">
                    <a:lumMod val="75000"/>
                  </a:schemeClr>
                </a:solidFill>
              </a:rPr>
              <a:t>Inclusion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3923931" y="4484913"/>
            <a:ext cx="7265336" cy="460467"/>
          </a:xfrm>
        </p:spPr>
        <p:txBody>
          <a:bodyPr>
            <a:normAutofit lnSpcReduction="10000"/>
          </a:bodyPr>
          <a:lstStyle/>
          <a:p>
            <a:r>
              <a:rPr lang="en-US" b="1" dirty="0">
                <a:latin typeface="+mj-lt"/>
              </a:rPr>
              <a:t>Dei BRANCH ASSESSMENT</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31140" y="175270"/>
            <a:ext cx="3436990" cy="6857990"/>
          </a:xfrm>
          <a:prstGeom prst="rect">
            <a:avLst/>
          </a:prstGeom>
        </p:spPr>
      </p:pic>
      <p:sp>
        <p:nvSpPr>
          <p:cNvPr id="8" name="Content Placeholder 3">
            <a:extLst>
              <a:ext uri="{FF2B5EF4-FFF2-40B4-BE49-F238E27FC236}">
                <a16:creationId xmlns:a16="http://schemas.microsoft.com/office/drawing/2014/main" id="{3686D753-542F-40F6-BE79-3BFA3A14ECBF}"/>
              </a:ext>
            </a:extLst>
          </p:cNvPr>
          <p:cNvSpPr txBox="1">
            <a:spLocks/>
          </p:cNvSpPr>
          <p:nvPr/>
        </p:nvSpPr>
        <p:spPr>
          <a:xfrm>
            <a:off x="3950386" y="5345409"/>
            <a:ext cx="3320747" cy="931060"/>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400" b="1" dirty="0"/>
              <a:t>Content from AAUW National DEI Tool Kit</a:t>
            </a:r>
          </a:p>
          <a:p>
            <a:pPr marL="0" indent="0">
              <a:buFont typeface="Calibri" panose="020F0502020204030204" pitchFamily="34" charset="0"/>
              <a:buNone/>
            </a:pPr>
            <a:r>
              <a:rPr lang="en-US" sz="1400" b="1" dirty="0"/>
              <a:t>Prepared by AAUW Missouri Diversity, Equity, and Inclusion (DEI) Committee</a:t>
            </a:r>
          </a:p>
          <a:p>
            <a:pPr marL="0" indent="0">
              <a:buFont typeface="Calibri" panose="020F0502020204030204" pitchFamily="34" charset="0"/>
              <a:buNone/>
            </a:pPr>
            <a:endParaRPr lang="en-US" sz="1400" dirty="0">
              <a:latin typeface="Amasis MT Pro Medium" panose="02040604050005020304" pitchFamily="18" charset="0"/>
            </a:endParaRPr>
          </a:p>
        </p:txBody>
      </p:sp>
      <p:pic>
        <p:nvPicPr>
          <p:cNvPr id="9" name="Picture 8" descr="Logo&#10;&#10;Description automatically generated">
            <a:extLst>
              <a:ext uri="{FF2B5EF4-FFF2-40B4-BE49-F238E27FC236}">
                <a16:creationId xmlns:a16="http://schemas.microsoft.com/office/drawing/2014/main" id="{3B034758-7072-4483-9249-33FE68B211AB}"/>
              </a:ext>
            </a:extLst>
          </p:cNvPr>
          <p:cNvPicPr>
            <a:picLocks noChangeAspect="1"/>
          </p:cNvPicPr>
          <p:nvPr/>
        </p:nvPicPr>
        <p:blipFill>
          <a:blip r:embed="rId5"/>
          <a:stretch>
            <a:fillRect/>
          </a:stretch>
        </p:blipFill>
        <p:spPr>
          <a:xfrm>
            <a:off x="8962661" y="5289199"/>
            <a:ext cx="2226605" cy="931060"/>
          </a:xfrm>
          <a:prstGeom prst="rect">
            <a:avLst/>
          </a:prstGeom>
        </p:spPr>
      </p:pic>
    </p:spTree>
    <p:extLst>
      <p:ext uri="{BB962C8B-B14F-4D97-AF65-F5344CB8AC3E}">
        <p14:creationId xmlns:p14="http://schemas.microsoft.com/office/powerpoint/2010/main" val="89591584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2752"/>
            <a:ext cx="9601200" cy="929936"/>
          </a:xfrm>
        </p:spPr>
        <p:txBody>
          <a:bodyPr>
            <a:normAutofit/>
          </a:bodyPr>
          <a:lstStyle/>
          <a:p>
            <a:r>
              <a:rPr lang="en-US" sz="4400" b="1" dirty="0">
                <a:solidFill>
                  <a:srgbClr val="FF0000"/>
                </a:solidFill>
              </a:rPr>
              <a:t>Examine Your Current Progress</a:t>
            </a: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033816"/>
            <a:ext cx="9959008" cy="4475841"/>
          </a:xfrm>
        </p:spPr>
        <p:txBody>
          <a:bodyPr>
            <a:noAutofit/>
          </a:bodyPr>
          <a:lstStyle/>
          <a:p>
            <a:pPr marL="461963" indent="-234950">
              <a:spcBef>
                <a:spcPts val="200"/>
              </a:spcBef>
              <a:buFont typeface="Wingdings" panose="05000000000000000000" pitchFamily="2" charset="2"/>
              <a:buChar char="§"/>
            </a:pPr>
            <a:r>
              <a:rPr lang="en-US" sz="2400" b="1" dirty="0">
                <a:solidFill>
                  <a:schemeClr val="tx1"/>
                </a:solidFill>
              </a:rPr>
              <a:t>Leadership Development/Succession</a:t>
            </a:r>
          </a:p>
          <a:p>
            <a:pPr marL="742950" lvl="1" indent="-285750" algn="l">
              <a:buFont typeface="Arial" panose="020B0604020202020204" pitchFamily="34" charset="0"/>
              <a:buChar char="•"/>
            </a:pPr>
            <a:r>
              <a:rPr lang="en-US" sz="2400" b="0" i="0" dirty="0">
                <a:solidFill>
                  <a:srgbClr val="3A3B3F"/>
                </a:solidFill>
                <a:effectLst/>
              </a:rPr>
              <a:t>How do we get new board members?</a:t>
            </a:r>
          </a:p>
          <a:p>
            <a:pPr marL="742950" lvl="1" indent="-285750" algn="l">
              <a:buFont typeface="Arial" panose="020B0604020202020204" pitchFamily="34" charset="0"/>
              <a:buChar char="•"/>
            </a:pPr>
            <a:r>
              <a:rPr lang="en-US" sz="2400" b="0" i="0" dirty="0">
                <a:solidFill>
                  <a:srgbClr val="3A3B3F"/>
                </a:solidFill>
                <a:effectLst/>
              </a:rPr>
              <a:t>What do we do to encourage and support members to become leaders?</a:t>
            </a:r>
          </a:p>
          <a:p>
            <a:pPr marL="742950" lvl="1" indent="-285750" algn="l">
              <a:buFont typeface="Arial" panose="020B0604020202020204" pitchFamily="34" charset="0"/>
              <a:buChar char="•"/>
            </a:pPr>
            <a:r>
              <a:rPr lang="en-US" sz="2400" b="0" i="0" dirty="0">
                <a:solidFill>
                  <a:srgbClr val="3A3B3F"/>
                </a:solidFill>
                <a:effectLst/>
              </a:rPr>
              <a:t>Who do we encourage, and who do we not encourage?</a:t>
            </a:r>
          </a:p>
          <a:p>
            <a:pPr marL="742950" lvl="1" indent="-285750" algn="l">
              <a:buFont typeface="Arial" panose="020B0604020202020204" pitchFamily="34" charset="0"/>
              <a:buChar char="•"/>
            </a:pPr>
            <a:r>
              <a:rPr lang="en-US" sz="2400" b="0" i="0" dirty="0">
                <a:solidFill>
                  <a:srgbClr val="3A3B3F"/>
                </a:solidFill>
                <a:effectLst/>
              </a:rPr>
              <a:t>What is the makeup of our leadership?</a:t>
            </a:r>
          </a:p>
          <a:p>
            <a:pPr marL="742950" lvl="1" indent="-285750" algn="l">
              <a:buFont typeface="Arial" panose="020B0604020202020204" pitchFamily="34" charset="0"/>
              <a:buChar char="•"/>
            </a:pPr>
            <a:r>
              <a:rPr lang="en-US" sz="2400" b="0" i="0" dirty="0">
                <a:solidFill>
                  <a:srgbClr val="3A3B3F"/>
                </a:solidFill>
                <a:effectLst/>
              </a:rPr>
              <a:t>Does our leadership reflect the diversity of our branch?</a:t>
            </a:r>
          </a:p>
          <a:p>
            <a:pPr marL="461963" indent="-234950">
              <a:spcBef>
                <a:spcPts val="200"/>
              </a:spcBef>
              <a:buFont typeface="Wingdings" panose="05000000000000000000" pitchFamily="2" charset="2"/>
              <a:buChar char="§"/>
            </a:pPr>
            <a:r>
              <a:rPr lang="en-US" sz="2400" b="1" dirty="0">
                <a:solidFill>
                  <a:schemeClr val="tx1"/>
                </a:solidFill>
              </a:rPr>
              <a:t>Planning and Decision Making</a:t>
            </a:r>
          </a:p>
          <a:p>
            <a:pPr marL="742950" lvl="1" indent="-285750" algn="l">
              <a:buFont typeface="Arial" panose="020B0604020202020204" pitchFamily="34" charset="0"/>
              <a:buChar char="•"/>
            </a:pPr>
            <a:r>
              <a:rPr lang="en-US" sz="2400" b="0" i="0" dirty="0">
                <a:solidFill>
                  <a:srgbClr val="3A3B3F"/>
                </a:solidFill>
                <a:effectLst/>
              </a:rPr>
              <a:t>Who is involved in planning for our branch?</a:t>
            </a:r>
          </a:p>
          <a:p>
            <a:pPr marL="742950" lvl="1" indent="-285750" algn="l">
              <a:buFont typeface="Arial" panose="020B0604020202020204" pitchFamily="34" charset="0"/>
              <a:buChar char="•"/>
            </a:pPr>
            <a:r>
              <a:rPr lang="en-US" sz="2400" b="0" i="0" dirty="0">
                <a:solidFill>
                  <a:srgbClr val="3A3B3F"/>
                </a:solidFill>
                <a:effectLst/>
              </a:rPr>
              <a:t>What does the process entail?</a:t>
            </a:r>
          </a:p>
          <a:p>
            <a:pPr marL="742950" lvl="1" indent="-285750" algn="l">
              <a:buFont typeface="Arial" panose="020B0604020202020204" pitchFamily="34" charset="0"/>
              <a:buChar char="•"/>
            </a:pPr>
            <a:r>
              <a:rPr lang="en-US" sz="2400" b="0" i="0" dirty="0">
                <a:solidFill>
                  <a:srgbClr val="3A3B3F"/>
                </a:solidFill>
                <a:effectLst/>
              </a:rPr>
              <a:t>How transparent is this process?</a:t>
            </a:r>
          </a:p>
          <a:p>
            <a:pPr marL="742950" lvl="1" indent="-285750" algn="l">
              <a:buFont typeface="Arial" panose="020B0604020202020204" pitchFamily="34" charset="0"/>
              <a:buChar char="•"/>
            </a:pPr>
            <a:r>
              <a:rPr lang="en-US" sz="2400" b="0" i="0" dirty="0">
                <a:solidFill>
                  <a:srgbClr val="3A3B3F"/>
                </a:solidFill>
                <a:effectLst/>
              </a:rPr>
              <a:t>What methods are we not using?</a:t>
            </a:r>
          </a:p>
          <a:p>
            <a:pPr marL="742950" lvl="1" indent="-285750" algn="l">
              <a:buFont typeface="Arial" panose="020B0604020202020204" pitchFamily="34" charset="0"/>
              <a:buChar char="•"/>
            </a:pPr>
            <a:endParaRPr lang="en-US" sz="2400" b="0" i="0" dirty="0">
              <a:solidFill>
                <a:srgbClr val="3A3B3F"/>
              </a:solidFill>
              <a:effectLst/>
            </a:endParaRPr>
          </a:p>
        </p:txBody>
      </p:sp>
      <p:pic>
        <p:nvPicPr>
          <p:cNvPr id="5" name="Picture 4" descr="Logo&#10;&#10;Description automatically generated">
            <a:extLst>
              <a:ext uri="{FF2B5EF4-FFF2-40B4-BE49-F238E27FC236}">
                <a16:creationId xmlns:a16="http://schemas.microsoft.com/office/drawing/2014/main" id="{08380558-8276-4149-A5E1-C059BF03E895}"/>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58346676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2752"/>
            <a:ext cx="9601200" cy="929936"/>
          </a:xfrm>
        </p:spPr>
        <p:txBody>
          <a:bodyPr>
            <a:normAutofit/>
          </a:bodyPr>
          <a:lstStyle/>
          <a:p>
            <a:r>
              <a:rPr lang="en-US" sz="4400" b="1" dirty="0">
                <a:solidFill>
                  <a:srgbClr val="FF0000"/>
                </a:solidFill>
              </a:rPr>
              <a:t>Gather Your Membership Information</a:t>
            </a: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120900"/>
            <a:ext cx="9959008" cy="3748193"/>
          </a:xfrm>
        </p:spPr>
        <p:txBody>
          <a:bodyPr>
            <a:noAutofit/>
          </a:bodyPr>
          <a:lstStyle/>
          <a:p>
            <a:pPr marL="457200" indent="-457200" algn="l">
              <a:buFont typeface="+mj-lt"/>
              <a:buAutoNum type="arabicPeriod"/>
              <a:tabLst>
                <a:tab pos="457200" algn="l"/>
              </a:tabLst>
            </a:pPr>
            <a:r>
              <a:rPr lang="en-US" sz="2400" b="0" i="0" dirty="0">
                <a:solidFill>
                  <a:srgbClr val="3A3B3F"/>
                </a:solidFill>
                <a:effectLst/>
              </a:rPr>
              <a:t>In the last two calendar years, have you actively recruited new members?</a:t>
            </a:r>
          </a:p>
          <a:p>
            <a:pPr marL="457200" indent="-457200">
              <a:buFont typeface="+mj-lt"/>
              <a:buAutoNum type="arabicPeriod"/>
              <a:tabLst>
                <a:tab pos="457200" algn="l"/>
              </a:tabLst>
            </a:pPr>
            <a:r>
              <a:rPr lang="en-US" sz="2400" dirty="0">
                <a:solidFill>
                  <a:srgbClr val="3A3B3F"/>
                </a:solidFill>
              </a:rPr>
              <a:t>How many new members have you recruited in that timeframe?</a:t>
            </a:r>
          </a:p>
          <a:p>
            <a:pPr marL="457200" indent="-457200">
              <a:buFont typeface="+mj-lt"/>
              <a:buAutoNum type="arabicPeriod"/>
              <a:tabLst>
                <a:tab pos="457200" algn="l"/>
              </a:tabLst>
            </a:pPr>
            <a:r>
              <a:rPr lang="en-US" sz="2400" dirty="0">
                <a:solidFill>
                  <a:srgbClr val="3A3B3F"/>
                </a:solidFill>
              </a:rPr>
              <a:t>What is the current demographic makeup of your membership? Of your leadership?</a:t>
            </a:r>
          </a:p>
          <a:p>
            <a:pPr marL="457200" indent="-457200">
              <a:buFont typeface="+mj-lt"/>
              <a:buAutoNum type="arabicPeriod"/>
              <a:tabLst>
                <a:tab pos="457200" algn="l"/>
              </a:tabLst>
            </a:pPr>
            <a:r>
              <a:rPr lang="en-US" sz="2400" dirty="0">
                <a:solidFill>
                  <a:srgbClr val="3A3B3F"/>
                </a:solidFill>
              </a:rPr>
              <a:t>What is the retention rate of members? Do you know why members who were not retained left?</a:t>
            </a:r>
          </a:p>
          <a:p>
            <a:pPr marL="457200" indent="-457200">
              <a:buFont typeface="+mj-lt"/>
              <a:buAutoNum type="arabicPeriod"/>
              <a:tabLst>
                <a:tab pos="457200" algn="l"/>
              </a:tabLst>
            </a:pPr>
            <a:r>
              <a:rPr lang="en-US" sz="2400" dirty="0">
                <a:solidFill>
                  <a:srgbClr val="3A3B3F"/>
                </a:solidFill>
              </a:rPr>
              <a:t>What’s been working in helping to create an inclusive environment?</a:t>
            </a:r>
            <a:endParaRPr lang="en-US" sz="2400" dirty="0"/>
          </a:p>
          <a:p>
            <a:r>
              <a:rPr lang="en-US" sz="2400" dirty="0">
                <a:solidFill>
                  <a:srgbClr val="222222"/>
                </a:solidFill>
                <a:effectLst/>
                <a:ea typeface="Times New Roman" panose="02020603050405020304" pitchFamily="18" charset="0"/>
              </a:rPr>
              <a:t> </a:t>
            </a:r>
            <a:endParaRPr lang="en-US" sz="2400" dirty="0"/>
          </a:p>
        </p:txBody>
      </p:sp>
      <p:pic>
        <p:nvPicPr>
          <p:cNvPr id="5" name="Picture 4" descr="Logo&#10;&#10;Description automatically generated">
            <a:extLst>
              <a:ext uri="{FF2B5EF4-FFF2-40B4-BE49-F238E27FC236}">
                <a16:creationId xmlns:a16="http://schemas.microsoft.com/office/drawing/2014/main" id="{0BFCFCB1-5D62-4758-BC01-26C8F1840F10}"/>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98715655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0407"/>
            <a:ext cx="9601200" cy="929936"/>
          </a:xfrm>
        </p:spPr>
        <p:txBody>
          <a:bodyPr>
            <a:normAutofit/>
          </a:bodyPr>
          <a:lstStyle/>
          <a:p>
            <a:r>
              <a:rPr lang="en-US" sz="4400" b="1" dirty="0">
                <a:solidFill>
                  <a:srgbClr val="FF0000"/>
                </a:solidFill>
              </a:rPr>
              <a:t>Gather Your Program Information</a:t>
            </a:r>
            <a:endParaRPr lang="en-US" sz="2700" b="1" dirty="0">
              <a:solidFill>
                <a:srgbClr val="FF0000"/>
              </a:solidFill>
            </a:endParaRP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120900"/>
            <a:ext cx="9959008" cy="3748193"/>
          </a:xfrm>
        </p:spPr>
        <p:txBody>
          <a:bodyPr>
            <a:noAutofit/>
          </a:bodyPr>
          <a:lstStyle/>
          <a:p>
            <a:pPr marL="457200" indent="-457200">
              <a:buFont typeface="+mj-lt"/>
              <a:buAutoNum type="arabicPeriod"/>
              <a:tabLst>
                <a:tab pos="457200" algn="l"/>
              </a:tabLst>
            </a:pPr>
            <a:r>
              <a:rPr lang="en-US" sz="2400" dirty="0">
                <a:solidFill>
                  <a:srgbClr val="3A3B3F"/>
                </a:solidFill>
              </a:rPr>
              <a:t>What types of programs has your branch organized in the past two years?</a:t>
            </a:r>
          </a:p>
          <a:p>
            <a:pPr marL="457200" indent="-457200">
              <a:buFont typeface="+mj-lt"/>
              <a:buAutoNum type="arabicPeriod"/>
              <a:tabLst>
                <a:tab pos="457200" algn="l"/>
              </a:tabLst>
            </a:pPr>
            <a:r>
              <a:rPr lang="en-US" sz="2400" dirty="0">
                <a:solidFill>
                  <a:srgbClr val="3A3B3F"/>
                </a:solidFill>
              </a:rPr>
              <a:t>Who was the target audience? What was the goal of the program?</a:t>
            </a:r>
          </a:p>
          <a:p>
            <a:pPr marL="457200" indent="-457200">
              <a:buFont typeface="+mj-lt"/>
              <a:buAutoNum type="arabicPeriod"/>
              <a:tabLst>
                <a:tab pos="457200" algn="l"/>
              </a:tabLst>
            </a:pPr>
            <a:r>
              <a:rPr lang="en-US" sz="2400" dirty="0">
                <a:solidFill>
                  <a:srgbClr val="3A3B3F"/>
                </a:solidFill>
              </a:rPr>
              <a:t>How is diversity incorporated into the program calendar?</a:t>
            </a:r>
          </a:p>
          <a:p>
            <a:pPr marL="457200" indent="-457200">
              <a:buFont typeface="+mj-lt"/>
              <a:buAutoNum type="arabicPeriod"/>
              <a:tabLst>
                <a:tab pos="457200" algn="l"/>
              </a:tabLst>
            </a:pPr>
            <a:r>
              <a:rPr lang="en-US" sz="2400" dirty="0">
                <a:solidFill>
                  <a:srgbClr val="3A3B3F"/>
                </a:solidFill>
              </a:rPr>
              <a:t>What has been your branch’s strategy for reaching a broader audience?</a:t>
            </a:r>
          </a:p>
          <a:p>
            <a:r>
              <a:rPr lang="en-US" sz="2400" dirty="0">
                <a:solidFill>
                  <a:srgbClr val="222222"/>
                </a:solidFill>
                <a:effectLst/>
                <a:ea typeface="Times New Roman" panose="02020603050405020304" pitchFamily="18" charset="0"/>
              </a:rPr>
              <a:t> </a:t>
            </a:r>
            <a:endParaRPr lang="en-US" sz="2400" dirty="0"/>
          </a:p>
        </p:txBody>
      </p:sp>
      <p:pic>
        <p:nvPicPr>
          <p:cNvPr id="5" name="Picture 4" descr="Logo&#10;&#10;Description automatically generated">
            <a:extLst>
              <a:ext uri="{FF2B5EF4-FFF2-40B4-BE49-F238E27FC236}">
                <a16:creationId xmlns:a16="http://schemas.microsoft.com/office/drawing/2014/main" id="{CFBFAC0F-7DC4-49A1-8E2A-3F00ED3413C0}"/>
              </a:ext>
            </a:extLst>
          </p:cNvPr>
          <p:cNvPicPr>
            <a:picLocks noChangeAspect="1"/>
          </p:cNvPicPr>
          <p:nvPr/>
        </p:nvPicPr>
        <p:blipFill>
          <a:blip r:embed="rId3"/>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4416579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0407"/>
            <a:ext cx="9601200" cy="929936"/>
          </a:xfrm>
        </p:spPr>
        <p:txBody>
          <a:bodyPr>
            <a:normAutofit/>
          </a:bodyPr>
          <a:lstStyle/>
          <a:p>
            <a:r>
              <a:rPr lang="en-US" sz="4400" b="1" dirty="0">
                <a:solidFill>
                  <a:srgbClr val="FF0000"/>
                </a:solidFill>
              </a:rPr>
              <a:t>Moving Forward</a:t>
            </a:r>
            <a:endParaRPr lang="en-US" sz="2700" b="1" dirty="0">
              <a:solidFill>
                <a:srgbClr val="FF0000"/>
              </a:solidFill>
            </a:endParaRP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120900"/>
            <a:ext cx="9959008" cy="3748193"/>
          </a:xfrm>
        </p:spPr>
        <p:txBody>
          <a:bodyPr>
            <a:noAutofit/>
          </a:bodyPr>
          <a:lstStyle/>
          <a:p>
            <a:pPr marL="461963" indent="-234950">
              <a:spcBef>
                <a:spcPts val="200"/>
              </a:spcBef>
              <a:buFont typeface="Wingdings" panose="05000000000000000000" pitchFamily="2" charset="2"/>
              <a:buChar char="§"/>
            </a:pPr>
            <a:r>
              <a:rPr lang="en-US" sz="2400" b="1" dirty="0">
                <a:solidFill>
                  <a:schemeClr val="tx1"/>
                </a:solidFill>
              </a:rPr>
              <a:t>Determine Your Stage</a:t>
            </a:r>
          </a:p>
          <a:p>
            <a:pPr marL="461963" indent="-234950">
              <a:spcBef>
                <a:spcPts val="200"/>
              </a:spcBef>
              <a:buFont typeface="Wingdings" panose="05000000000000000000" pitchFamily="2" charset="2"/>
              <a:buChar char="§"/>
            </a:pPr>
            <a:r>
              <a:rPr lang="en-US" sz="2400" b="1" dirty="0">
                <a:solidFill>
                  <a:schemeClr val="tx1"/>
                </a:solidFill>
              </a:rPr>
              <a:t>Create an Action Plan with </a:t>
            </a:r>
            <a:r>
              <a:rPr lang="en-US" sz="2400" b="1" dirty="0">
                <a:solidFill>
                  <a:schemeClr val="tx1"/>
                </a:solidFill>
                <a:hlinkClick r:id="rId4">
                  <a:extLst>
                    <a:ext uri="{A12FA001-AC4F-418D-AE19-62706E023703}">
                      <ahyp:hlinkClr xmlns:ahyp="http://schemas.microsoft.com/office/drawing/2018/hyperlinkcolor" val="tx"/>
                    </a:ext>
                  </a:extLst>
                </a:hlinkClick>
              </a:rPr>
              <a:t>SMART Goals</a:t>
            </a:r>
            <a:endParaRPr lang="en-US" sz="2400" b="1" dirty="0">
              <a:solidFill>
                <a:schemeClr val="tx1"/>
              </a:solidFill>
            </a:endParaRPr>
          </a:p>
          <a:p>
            <a:pPr marL="461963" indent="-234950">
              <a:spcBef>
                <a:spcPts val="200"/>
              </a:spcBef>
              <a:buFont typeface="Wingdings" panose="05000000000000000000" pitchFamily="2" charset="2"/>
              <a:buChar char="§"/>
            </a:pPr>
            <a:r>
              <a:rPr lang="en-US" sz="2400" b="1" dirty="0">
                <a:solidFill>
                  <a:schemeClr val="tx1"/>
                </a:solidFill>
              </a:rPr>
              <a:t>Put into Action Your Next Steps</a:t>
            </a:r>
          </a:p>
          <a:p>
            <a:endParaRPr lang="en-US" sz="2400" dirty="0"/>
          </a:p>
        </p:txBody>
      </p:sp>
      <p:pic>
        <p:nvPicPr>
          <p:cNvPr id="5" name="Picture 4" descr="Logo&#10;&#10;Description automatically generated">
            <a:extLst>
              <a:ext uri="{FF2B5EF4-FFF2-40B4-BE49-F238E27FC236}">
                <a16:creationId xmlns:a16="http://schemas.microsoft.com/office/drawing/2014/main" id="{8737B305-9414-4F5A-83E3-0C1D15623BAF}"/>
              </a:ext>
            </a:extLst>
          </p:cNvPr>
          <p:cNvPicPr>
            <a:picLocks noChangeAspect="1"/>
          </p:cNvPicPr>
          <p:nvPr/>
        </p:nvPicPr>
        <p:blipFill>
          <a:blip r:embed="rId5"/>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41554738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1B78-FEE8-4720-9189-0A6A842A681C}"/>
              </a:ext>
            </a:extLst>
          </p:cNvPr>
          <p:cNvSpPr>
            <a:spLocks noGrp="1"/>
          </p:cNvSpPr>
          <p:nvPr>
            <p:ph type="title"/>
          </p:nvPr>
        </p:nvSpPr>
        <p:spPr/>
        <p:txBody>
          <a:bodyPr/>
          <a:lstStyle/>
          <a:p>
            <a:r>
              <a:rPr lang="en-US" dirty="0">
                <a:solidFill>
                  <a:srgbClr val="FF0000"/>
                </a:solidFill>
              </a:rPr>
              <a:t>SMART Goal Setting</a:t>
            </a:r>
          </a:p>
        </p:txBody>
      </p:sp>
      <p:sp>
        <p:nvSpPr>
          <p:cNvPr id="4" name="TextBox 3">
            <a:extLst>
              <a:ext uri="{FF2B5EF4-FFF2-40B4-BE49-F238E27FC236}">
                <a16:creationId xmlns:a16="http://schemas.microsoft.com/office/drawing/2014/main" id="{9ED36E97-1AD5-4751-BFCF-82171D9F6740}"/>
              </a:ext>
            </a:extLst>
          </p:cNvPr>
          <p:cNvSpPr txBox="1"/>
          <p:nvPr/>
        </p:nvSpPr>
        <p:spPr>
          <a:xfrm>
            <a:off x="914400" y="2151989"/>
            <a:ext cx="9808029" cy="3382977"/>
          </a:xfrm>
          <a:prstGeom prst="rect">
            <a:avLst/>
          </a:prstGeom>
          <a:noFill/>
        </p:spPr>
        <p:txBody>
          <a:bodyPr wrap="square">
            <a:spAutoFit/>
          </a:bodyPr>
          <a:lstStyle/>
          <a:p>
            <a:pPr marL="0" marR="0" fontAlgn="base">
              <a:lnSpc>
                <a:spcPts val="1465"/>
              </a:lnSpc>
              <a:spcBef>
                <a:spcPts val="0"/>
              </a:spcBef>
              <a:spcAft>
                <a:spcPts val="1330"/>
              </a:spcAf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SMART</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 is an acronym that you can use to guide your goal setting.</a:t>
            </a:r>
          </a:p>
          <a:p>
            <a:pPr marL="0" marR="0" fontAlgn="base">
              <a:lnSpc>
                <a:spcPts val="1465"/>
              </a:lnSpc>
              <a:spcBef>
                <a:spcPts val="0"/>
              </a:spcBef>
              <a:spcAft>
                <a:spcPts val="1330"/>
              </a:spcAf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fontAlgn="base">
              <a:lnSpc>
                <a:spcPts val="1465"/>
              </a:lnSpc>
              <a:spcBef>
                <a:spcPts val="0"/>
              </a:spcBef>
              <a:spcAft>
                <a:spcPts val="1330"/>
              </a:spcAft>
            </a:pP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To make sure your goals are clear and reachable, each one should be:</a:t>
            </a:r>
          </a:p>
          <a:p>
            <a:pPr marL="0" marR="0" fontAlgn="base">
              <a:lnSpc>
                <a:spcPts val="1465"/>
              </a:lnSpc>
              <a:spcBef>
                <a:spcPts val="0"/>
              </a:spcBef>
              <a:spcAft>
                <a:spcPts val="1330"/>
              </a:spcAf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S</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pecific </a:t>
            </a:r>
            <a:endParaRPr lang="en-US" sz="2400" dirty="0">
              <a:solidFill>
                <a:srgbClr val="333333"/>
              </a:solidFill>
              <a:latin typeface="Franklin Gothic Medium" panose="020B0603020102020204" pitchFamily="34" charset="0"/>
              <a:ea typeface="Times New Roman" panose="02020603050405020304" pitchFamily="18" charset="0"/>
              <a:cs typeface="Calibri" panose="020F0502020204030204" pitchFamily="34"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M</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easurable </a:t>
            </a: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A</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chievable </a:t>
            </a: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R</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elevant </a:t>
            </a: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fontAlgn="base">
              <a:lnSpc>
                <a:spcPts val="1595"/>
              </a:lnSpc>
              <a:spcBef>
                <a:spcPts val="0"/>
              </a:spcBef>
              <a:spcAft>
                <a:spcPts val="0"/>
              </a:spcAft>
              <a:buSzPts val="1000"/>
              <a:buFont typeface="Symbol" panose="05050102010706020507" pitchFamily="18" charset="2"/>
              <a:buChar char=""/>
              <a:tabLst>
                <a:tab pos="457200" algn="l"/>
              </a:tabLst>
            </a:pPr>
            <a:r>
              <a:rPr lang="en-US" sz="2400" b="1"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T</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ime </a:t>
            </a:r>
            <a:r>
              <a:rPr lang="en-US" sz="2400" dirty="0">
                <a:solidFill>
                  <a:srgbClr val="333333"/>
                </a:solidFill>
                <a:latin typeface="Franklin Gothic Medium" panose="020B0603020102020204" pitchFamily="34" charset="0"/>
                <a:ea typeface="Times New Roman" panose="02020603050405020304" pitchFamily="18" charset="0"/>
                <a:cs typeface="Calibri" panose="020F0502020204030204" pitchFamily="34" charset="0"/>
              </a:rPr>
              <a:t>S</a:t>
            </a:r>
            <a:r>
              <a:rPr lang="en-US" sz="2400" dirty="0">
                <a:solidFill>
                  <a:srgbClr val="333333"/>
                </a:solidFill>
                <a:effectLst/>
                <a:latin typeface="Franklin Gothic Medium" panose="020B0603020102020204" pitchFamily="34" charset="0"/>
                <a:ea typeface="Times New Roman" panose="02020603050405020304" pitchFamily="18" charset="0"/>
                <a:cs typeface="Calibri" panose="020F0502020204030204" pitchFamily="34" charset="0"/>
              </a:rPr>
              <a:t>ensitive</a:t>
            </a: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45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7223-5F87-4862-B7B5-A4767B852AA5}"/>
              </a:ext>
            </a:extLst>
          </p:cNvPr>
          <p:cNvSpPr>
            <a:spLocks noGrp="1"/>
          </p:cNvSpPr>
          <p:nvPr>
            <p:ph type="title"/>
          </p:nvPr>
        </p:nvSpPr>
        <p:spPr>
          <a:xfrm>
            <a:off x="1097280" y="391378"/>
            <a:ext cx="10058400" cy="1450757"/>
          </a:xfrm>
        </p:spPr>
        <p:txBody>
          <a:bodyPr>
            <a:normAutofit/>
          </a:bodyPr>
          <a:lstStyle/>
          <a:p>
            <a:r>
              <a:rPr lang="en-US" sz="4400" b="1" dirty="0">
                <a:solidFill>
                  <a:srgbClr val="FF0000"/>
                </a:solidFill>
                <a:hlinkClick r:id="rId3">
                  <a:extLst>
                    <a:ext uri="{A12FA001-AC4F-418D-AE19-62706E023703}">
                      <ahyp:hlinkClr xmlns:ahyp="http://schemas.microsoft.com/office/drawing/2018/hyperlinkcolor" val="tx"/>
                    </a:ext>
                  </a:extLst>
                </a:hlinkClick>
              </a:rPr>
              <a:t>Branch Activities (Plug ‘n Play)</a:t>
            </a:r>
            <a:endParaRPr lang="en-US" sz="4400" b="1" dirty="0">
              <a:solidFill>
                <a:srgbClr val="FF0000"/>
              </a:solidFill>
            </a:endParaRPr>
          </a:p>
        </p:txBody>
      </p:sp>
      <p:sp>
        <p:nvSpPr>
          <p:cNvPr id="3" name="Content Placeholder 2">
            <a:extLst>
              <a:ext uri="{FF2B5EF4-FFF2-40B4-BE49-F238E27FC236}">
                <a16:creationId xmlns:a16="http://schemas.microsoft.com/office/drawing/2014/main" id="{7556E28C-B680-48E4-8C29-995A4B6510C0}"/>
              </a:ext>
            </a:extLst>
          </p:cNvPr>
          <p:cNvSpPr>
            <a:spLocks noGrp="1"/>
          </p:cNvSpPr>
          <p:nvPr>
            <p:ph idx="1"/>
          </p:nvPr>
        </p:nvSpPr>
        <p:spPr/>
        <p:txBody>
          <a:bodyPr>
            <a:normAutofit/>
          </a:bodyPr>
          <a:lstStyle/>
          <a:p>
            <a:pPr marL="457200" indent="-228600" algn="l">
              <a:buFont typeface="Wingdings" panose="05000000000000000000" pitchFamily="2" charset="2"/>
              <a:buChar char="§"/>
            </a:pPr>
            <a:r>
              <a:rPr lang="en-US" sz="2400" b="1" i="0" dirty="0">
                <a:solidFill>
                  <a:srgbClr val="000000"/>
                </a:solidFill>
                <a:effectLst/>
              </a:rPr>
              <a:t>Understanding the Difference Between Diversity, Equity &amp; Inclusion (DEI)</a:t>
            </a:r>
          </a:p>
          <a:p>
            <a:pPr marL="742950" lvl="1" indent="-285750">
              <a:buFont typeface="Arial" panose="020B0604020202020204" pitchFamily="34" charset="0"/>
              <a:buChar char="•"/>
            </a:pPr>
            <a:r>
              <a:rPr lang="en-US" sz="2400" dirty="0">
                <a:solidFill>
                  <a:srgbClr val="3A3B3F"/>
                </a:solidFill>
                <a:hlinkClick r:id="rId4">
                  <a:extLst>
                    <a:ext uri="{A12FA001-AC4F-418D-AE19-62706E023703}">
                      <ahyp:hlinkClr xmlns:ahyp="http://schemas.microsoft.com/office/drawing/2018/hyperlinkcolor" val="tx"/>
                    </a:ext>
                  </a:extLst>
                </a:hlinkClick>
              </a:rPr>
              <a:t>Diversity vs. Inclusion</a:t>
            </a:r>
            <a:endParaRPr lang="en-US" sz="2400" dirty="0">
              <a:solidFill>
                <a:srgbClr val="3A3B3F"/>
              </a:solidFill>
            </a:endParaRPr>
          </a:p>
          <a:p>
            <a:pPr marL="742950" lvl="1" indent="-285750">
              <a:buFont typeface="Arial" panose="020B0604020202020204" pitchFamily="34" charset="0"/>
              <a:buChar char="•"/>
            </a:pPr>
            <a:r>
              <a:rPr lang="en-US" sz="2400" dirty="0">
                <a:solidFill>
                  <a:srgbClr val="3A3B3F"/>
                </a:solidFill>
                <a:hlinkClick r:id="rId5">
                  <a:extLst>
                    <a:ext uri="{A12FA001-AC4F-418D-AE19-62706E023703}">
                      <ahyp:hlinkClr xmlns:ahyp="http://schemas.microsoft.com/office/drawing/2018/hyperlinkcolor" val="tx"/>
                    </a:ext>
                  </a:extLst>
                </a:hlinkClick>
              </a:rPr>
              <a:t>Inclusion vs. Belonging</a:t>
            </a:r>
            <a:endParaRPr lang="en-US" sz="2400" dirty="0">
              <a:solidFill>
                <a:srgbClr val="3A3B3F"/>
              </a:solidFill>
            </a:endParaRPr>
          </a:p>
          <a:p>
            <a:pPr marL="742950" lvl="1" indent="-285750">
              <a:buFont typeface="Arial" panose="020B0604020202020204" pitchFamily="34" charset="0"/>
              <a:buChar char="•"/>
            </a:pPr>
            <a:r>
              <a:rPr lang="en-US" sz="2400" dirty="0">
                <a:solidFill>
                  <a:srgbClr val="3A3B3F"/>
                </a:solidFill>
                <a:hlinkClick r:id="rId6">
                  <a:extLst>
                    <a:ext uri="{A12FA001-AC4F-418D-AE19-62706E023703}">
                      <ahyp:hlinkClr xmlns:ahyp="http://schemas.microsoft.com/office/drawing/2018/hyperlinkcolor" val="tx"/>
                    </a:ext>
                  </a:extLst>
                </a:hlinkClick>
              </a:rPr>
              <a:t>Equity vs. Equality</a:t>
            </a:r>
            <a:endParaRPr lang="en-US" sz="2400" dirty="0">
              <a:solidFill>
                <a:srgbClr val="3A3B3F"/>
              </a:solidFill>
            </a:endParaRPr>
          </a:p>
          <a:p>
            <a:pPr marL="457200" indent="-228600">
              <a:buFont typeface="Wingdings" panose="05000000000000000000" pitchFamily="2" charset="2"/>
              <a:buChar char="§"/>
            </a:pPr>
            <a:r>
              <a:rPr lang="en-US" sz="2400" b="1" dirty="0">
                <a:solidFill>
                  <a:srgbClr val="000000"/>
                </a:solidFill>
              </a:rPr>
              <a:t>Understanding Unconscious Bias</a:t>
            </a:r>
          </a:p>
          <a:p>
            <a:pPr marL="742950" lvl="1" indent="-285750">
              <a:buFont typeface="Arial" panose="020B0604020202020204" pitchFamily="34" charset="0"/>
              <a:buChar char="•"/>
            </a:pPr>
            <a:r>
              <a:rPr lang="en-US" sz="2400" dirty="0">
                <a:solidFill>
                  <a:srgbClr val="3A3B3F"/>
                </a:solidFill>
              </a:rPr>
              <a:t>Recognizing unconscious bias in themselves</a:t>
            </a:r>
          </a:p>
          <a:p>
            <a:pPr marL="742950" lvl="1" indent="-285750">
              <a:buFont typeface="Arial" panose="020B0604020202020204" pitchFamily="34" charset="0"/>
              <a:buChar char="•"/>
            </a:pPr>
            <a:r>
              <a:rPr lang="en-US" sz="2400" dirty="0">
                <a:solidFill>
                  <a:srgbClr val="3A3B3F"/>
                </a:solidFill>
              </a:rPr>
              <a:t>Recognizing unconscious bias in others</a:t>
            </a:r>
          </a:p>
          <a:p>
            <a:pPr marL="742950" lvl="1" indent="-285750">
              <a:buFont typeface="Arial" panose="020B0604020202020204" pitchFamily="34" charset="0"/>
              <a:buChar char="•"/>
            </a:pPr>
            <a:r>
              <a:rPr lang="en-US" sz="2400" dirty="0">
                <a:solidFill>
                  <a:srgbClr val="3A3B3F"/>
                </a:solidFill>
              </a:rPr>
              <a:t>Addressing unconscious bias</a:t>
            </a:r>
          </a:p>
          <a:p>
            <a:pPr lvl="1"/>
            <a:endParaRPr lang="en-US" dirty="0">
              <a:solidFill>
                <a:srgbClr val="246CB4"/>
              </a:solidFill>
            </a:endParaRPr>
          </a:p>
          <a:p>
            <a:pPr algn="l"/>
            <a:endParaRPr lang="en-US" sz="1600" b="1" i="0" dirty="0">
              <a:solidFill>
                <a:srgbClr val="000000"/>
              </a:solidFill>
              <a:effectLst/>
              <a:latin typeface="Work Sans" pitchFamily="2" charset="0"/>
            </a:endParaRPr>
          </a:p>
        </p:txBody>
      </p:sp>
      <p:pic>
        <p:nvPicPr>
          <p:cNvPr id="5" name="Picture 4" descr="Logo&#10;&#10;Description automatically generated">
            <a:extLst>
              <a:ext uri="{FF2B5EF4-FFF2-40B4-BE49-F238E27FC236}">
                <a16:creationId xmlns:a16="http://schemas.microsoft.com/office/drawing/2014/main" id="{81CD6899-CFC3-41B3-BD98-5374C626D029}"/>
              </a:ext>
            </a:extLst>
          </p:cNvPr>
          <p:cNvPicPr>
            <a:picLocks noChangeAspect="1"/>
          </p:cNvPicPr>
          <p:nvPr/>
        </p:nvPicPr>
        <p:blipFill>
          <a:blip r:embed="rId7"/>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66107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C84A-51B9-4EB4-A0D2-219D40FC4BD5}"/>
              </a:ext>
            </a:extLst>
          </p:cNvPr>
          <p:cNvSpPr>
            <a:spLocks noGrp="1"/>
          </p:cNvSpPr>
          <p:nvPr>
            <p:ph type="title"/>
          </p:nvPr>
        </p:nvSpPr>
        <p:spPr>
          <a:xfrm>
            <a:off x="1097280" y="356944"/>
            <a:ext cx="10058400" cy="1112628"/>
          </a:xfrm>
        </p:spPr>
        <p:txBody>
          <a:bodyPr>
            <a:normAutofit/>
          </a:bodyPr>
          <a:lstStyle/>
          <a:p>
            <a:r>
              <a:rPr lang="en-US" sz="4400" b="1" dirty="0">
                <a:solidFill>
                  <a:srgbClr val="FF0000"/>
                </a:solidFill>
              </a:rPr>
              <a:t>Lead Your Branch</a:t>
            </a:r>
          </a:p>
        </p:txBody>
      </p:sp>
      <p:sp>
        <p:nvSpPr>
          <p:cNvPr id="3" name="Content Placeholder 2">
            <a:extLst>
              <a:ext uri="{FF2B5EF4-FFF2-40B4-BE49-F238E27FC236}">
                <a16:creationId xmlns:a16="http://schemas.microsoft.com/office/drawing/2014/main" id="{15F99CFA-C187-462D-8ADB-281183743B00}"/>
              </a:ext>
            </a:extLst>
          </p:cNvPr>
          <p:cNvSpPr>
            <a:spLocks noGrp="1"/>
          </p:cNvSpPr>
          <p:nvPr>
            <p:ph idx="1"/>
          </p:nvPr>
        </p:nvSpPr>
        <p:spPr>
          <a:xfrm>
            <a:off x="1097280" y="1915887"/>
            <a:ext cx="10058400" cy="3953206"/>
          </a:xfrm>
        </p:spPr>
        <p:txBody>
          <a:bodyPr>
            <a:normAutofit/>
          </a:bodyPr>
          <a:lstStyle/>
          <a:p>
            <a:pPr marL="457200" indent="-228600">
              <a:lnSpc>
                <a:spcPct val="114000"/>
              </a:lnSpc>
              <a:spcBef>
                <a:spcPts val="0"/>
              </a:spcBef>
              <a:buFont typeface="Wingdings" panose="05000000000000000000" pitchFamily="2" charset="2"/>
              <a:buChar char="§"/>
            </a:pPr>
            <a:r>
              <a:rPr lang="en-US" sz="2800" dirty="0"/>
              <a:t>Attend National DEI Webinars</a:t>
            </a:r>
          </a:p>
          <a:p>
            <a:pPr marL="457200" indent="-228600">
              <a:lnSpc>
                <a:spcPct val="114000"/>
              </a:lnSpc>
              <a:spcBef>
                <a:spcPts val="0"/>
              </a:spcBef>
              <a:buFont typeface="Wingdings" panose="05000000000000000000" pitchFamily="2" charset="2"/>
              <a:buChar char="§"/>
            </a:pPr>
            <a:r>
              <a:rPr lang="en-US" sz="2800" dirty="0"/>
              <a:t>Complete a branch assessment</a:t>
            </a:r>
          </a:p>
          <a:p>
            <a:pPr marL="457200" indent="-228600">
              <a:lnSpc>
                <a:spcPct val="114000"/>
              </a:lnSpc>
              <a:spcBef>
                <a:spcPts val="0"/>
              </a:spcBef>
              <a:buFont typeface="Wingdings" panose="05000000000000000000" pitchFamily="2" charset="2"/>
              <a:buChar char="§"/>
            </a:pPr>
            <a:r>
              <a:rPr lang="en-US" sz="2800" dirty="0"/>
              <a:t>Start branch meetings with 10 minutes of Inclusion – Infusion </a:t>
            </a:r>
          </a:p>
          <a:p>
            <a:pPr marL="457200" indent="-228600">
              <a:lnSpc>
                <a:spcPct val="114000"/>
              </a:lnSpc>
              <a:spcBef>
                <a:spcPts val="0"/>
              </a:spcBef>
              <a:buFont typeface="Wingdings" panose="05000000000000000000" pitchFamily="2" charset="2"/>
              <a:buChar char="§"/>
            </a:pPr>
            <a:r>
              <a:rPr lang="en-US" sz="2800" dirty="0"/>
              <a:t>Include DEI articles in branch newsletters</a:t>
            </a:r>
          </a:p>
          <a:p>
            <a:pPr marL="457200" indent="-228600">
              <a:lnSpc>
                <a:spcPct val="114000"/>
              </a:lnSpc>
              <a:spcBef>
                <a:spcPts val="0"/>
              </a:spcBef>
              <a:buFont typeface="Wingdings" panose="05000000000000000000" pitchFamily="2" charset="2"/>
              <a:buChar char="§"/>
            </a:pPr>
            <a:r>
              <a:rPr lang="en-US" sz="2800" dirty="0"/>
              <a:t>Plan programs to introduce DEI to the branch</a:t>
            </a:r>
          </a:p>
          <a:p>
            <a:pPr marL="457200" indent="-228600">
              <a:lnSpc>
                <a:spcPct val="114000"/>
              </a:lnSpc>
              <a:spcBef>
                <a:spcPts val="0"/>
              </a:spcBef>
              <a:buFont typeface="Wingdings" panose="05000000000000000000" pitchFamily="2" charset="2"/>
              <a:buChar char="§"/>
            </a:pPr>
            <a:r>
              <a:rPr lang="en-US" sz="2800" dirty="0"/>
              <a:t>Include DEI in book group selections </a:t>
            </a:r>
          </a:p>
          <a:p>
            <a:pPr marL="457200" indent="-228600">
              <a:lnSpc>
                <a:spcPct val="114000"/>
              </a:lnSpc>
              <a:spcBef>
                <a:spcPts val="0"/>
              </a:spcBef>
              <a:buFont typeface="Wingdings" panose="05000000000000000000" pitchFamily="2" charset="2"/>
              <a:buChar char="§"/>
            </a:pPr>
            <a:r>
              <a:rPr lang="en-US" sz="2800" dirty="0"/>
              <a:t>Have a Lunch &amp; Learn with 1 topic / month</a:t>
            </a: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ECF76613-5787-43FC-A719-B45952A677CC}"/>
              </a:ext>
            </a:extLst>
          </p:cNvPr>
          <p:cNvPicPr>
            <a:picLocks noChangeAspect="1"/>
          </p:cNvPicPr>
          <p:nvPr/>
        </p:nvPicPr>
        <p:blipFill>
          <a:blip r:embed="rId3"/>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57105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0488DF0-0042-4911-83B7-E3BE07EAA91F}"/>
              </a:ext>
            </a:extLst>
          </p:cNvPr>
          <p:cNvPicPr>
            <a:picLocks noChangeAspect="1"/>
          </p:cNvPicPr>
          <p:nvPr/>
        </p:nvPicPr>
        <p:blipFill>
          <a:blip r:embed="rId2"/>
          <a:stretch>
            <a:fillRect/>
          </a:stretch>
        </p:blipFill>
        <p:spPr>
          <a:xfrm>
            <a:off x="9802369" y="5650111"/>
            <a:ext cx="1530733" cy="640080"/>
          </a:xfrm>
          <a:prstGeom prst="rect">
            <a:avLst/>
          </a:prstGeom>
        </p:spPr>
      </p:pic>
      <p:sp>
        <p:nvSpPr>
          <p:cNvPr id="2" name="Title 1">
            <a:extLst>
              <a:ext uri="{FF2B5EF4-FFF2-40B4-BE49-F238E27FC236}">
                <a16:creationId xmlns:a16="http://schemas.microsoft.com/office/drawing/2014/main" id="{62EE60BA-186C-4E98-9F2D-D6C2B6AC3715}"/>
              </a:ext>
            </a:extLst>
          </p:cNvPr>
          <p:cNvSpPr>
            <a:spLocks noGrp="1"/>
          </p:cNvSpPr>
          <p:nvPr>
            <p:ph type="title"/>
          </p:nvPr>
        </p:nvSpPr>
        <p:spPr/>
        <p:txBody>
          <a:bodyPr>
            <a:normAutofit/>
          </a:bodyPr>
          <a:lstStyle/>
          <a:p>
            <a:r>
              <a:rPr lang="en-US" sz="4400" b="1" dirty="0">
                <a:solidFill>
                  <a:srgbClr val="FF0000"/>
                </a:solidFill>
                <a:ea typeface="Times New Roman" panose="02020603050405020304" pitchFamily="18" charset="0"/>
                <a:cs typeface="Times New Roman" panose="02020603050405020304" pitchFamily="18" charset="0"/>
              </a:rPr>
              <a:t>Action</a:t>
            </a:r>
            <a:r>
              <a:rPr lang="en-US" sz="4400" b="1" dirty="0">
                <a:solidFill>
                  <a:srgbClr val="FF0000"/>
                </a:solidFill>
                <a:effectLst/>
                <a:ea typeface="Times New Roman" panose="02020603050405020304" pitchFamily="18" charset="0"/>
                <a:cs typeface="Times New Roman" panose="02020603050405020304" pitchFamily="18" charset="0"/>
              </a:rPr>
              <a:t>s for Reaching </a:t>
            </a:r>
            <a:br>
              <a:rPr lang="en-US" sz="4400" b="1" dirty="0">
                <a:solidFill>
                  <a:srgbClr val="FF0000"/>
                </a:solidFill>
                <a:effectLst/>
                <a:ea typeface="Times New Roman" panose="02020603050405020304" pitchFamily="18" charset="0"/>
                <a:cs typeface="Times New Roman" panose="02020603050405020304" pitchFamily="18" charset="0"/>
              </a:rPr>
            </a:br>
            <a:r>
              <a:rPr lang="en-US" sz="4400" b="1" dirty="0">
                <a:solidFill>
                  <a:srgbClr val="FF0000"/>
                </a:solidFill>
                <a:effectLst/>
                <a:ea typeface="Times New Roman" panose="02020603050405020304" pitchFamily="18" charset="0"/>
                <a:cs typeface="Times New Roman" panose="02020603050405020304" pitchFamily="18" charset="0"/>
              </a:rPr>
              <a:t>a More Diverse Audience</a:t>
            </a:r>
            <a:endParaRPr lang="en-US" sz="4400" b="1" dirty="0"/>
          </a:p>
        </p:txBody>
      </p:sp>
      <p:sp>
        <p:nvSpPr>
          <p:cNvPr id="6" name="Content Placeholder 5">
            <a:extLst>
              <a:ext uri="{FF2B5EF4-FFF2-40B4-BE49-F238E27FC236}">
                <a16:creationId xmlns:a16="http://schemas.microsoft.com/office/drawing/2014/main" id="{09B6DEC9-4481-4170-B84F-A96833DEB175}"/>
              </a:ext>
            </a:extLst>
          </p:cNvPr>
          <p:cNvSpPr>
            <a:spLocks noGrp="1"/>
          </p:cNvSpPr>
          <p:nvPr>
            <p:ph idx="1"/>
          </p:nvPr>
        </p:nvSpPr>
        <p:spPr/>
        <p:txBody>
          <a:bodyPr>
            <a:normAutofit fontScale="92500" lnSpcReduction="20000"/>
          </a:bodyPr>
          <a:lstStyle/>
          <a:p>
            <a:pPr marL="658368" lvl="1" indent="-457200">
              <a:lnSpc>
                <a:spcPct val="107000"/>
              </a:lnSpc>
              <a:spcBef>
                <a:spcPts val="600"/>
              </a:spcBef>
              <a:spcAft>
                <a:spcPts val="1200"/>
              </a:spcAft>
              <a:buFont typeface="+mj-lt"/>
              <a:buAutoNum type="arabicPeriod"/>
            </a:pPr>
            <a:r>
              <a:rPr lang="en-US" sz="3400" dirty="0">
                <a:solidFill>
                  <a:srgbClr val="222222"/>
                </a:solidFill>
                <a:ea typeface="Times New Roman" panose="02020603050405020304" pitchFamily="18" charset="0"/>
                <a:cs typeface="Times New Roman" panose="02020603050405020304" pitchFamily="18" charset="0"/>
              </a:rPr>
              <a:t> </a:t>
            </a:r>
            <a:endParaRPr lang="en-US" sz="2800" dirty="0">
              <a:solidFill>
                <a:srgbClr val="222222"/>
              </a:solidFill>
              <a:ea typeface="Times New Roman" panose="02020603050405020304" pitchFamily="18" charset="0"/>
              <a:cs typeface="Times New Roman" panose="02020603050405020304" pitchFamily="18" charset="0"/>
            </a:endParaRPr>
          </a:p>
          <a:p>
            <a:pPr marL="658368" lvl="1" indent="-457200">
              <a:lnSpc>
                <a:spcPct val="107000"/>
              </a:lnSpc>
              <a:spcBef>
                <a:spcPts val="600"/>
              </a:spcBef>
              <a:spcAft>
                <a:spcPts val="1200"/>
              </a:spcAft>
              <a:buFont typeface="+mj-lt"/>
              <a:buAutoNum type="arabicPeriod"/>
            </a:pPr>
            <a:r>
              <a:rPr lang="en-US" sz="2800" dirty="0">
                <a:solidFill>
                  <a:srgbClr val="222222"/>
                </a:solidFill>
                <a:ea typeface="Times New Roman" panose="02020603050405020304" pitchFamily="18" charset="0"/>
                <a:cs typeface="Times New Roman" panose="02020603050405020304" pitchFamily="18" charset="0"/>
              </a:rPr>
              <a:t> </a:t>
            </a:r>
          </a:p>
          <a:p>
            <a:pPr marL="658368" lvl="1" indent="-457200">
              <a:lnSpc>
                <a:spcPct val="107000"/>
              </a:lnSpc>
              <a:spcBef>
                <a:spcPts val="600"/>
              </a:spcBef>
              <a:spcAft>
                <a:spcPts val="1200"/>
              </a:spcAft>
              <a:buFont typeface="+mj-lt"/>
              <a:buAutoNum type="arabicPeriod"/>
            </a:pPr>
            <a:r>
              <a:rPr lang="en-US" sz="2800" dirty="0">
                <a:solidFill>
                  <a:srgbClr val="222222"/>
                </a:solidFill>
                <a:ea typeface="Times New Roman" panose="02020603050405020304" pitchFamily="18" charset="0"/>
                <a:cs typeface="Times New Roman" panose="02020603050405020304" pitchFamily="18" charset="0"/>
              </a:rPr>
              <a:t> </a:t>
            </a:r>
          </a:p>
          <a:p>
            <a:pPr marL="658368" lvl="1" indent="-457200">
              <a:lnSpc>
                <a:spcPct val="107000"/>
              </a:lnSpc>
              <a:spcBef>
                <a:spcPts val="600"/>
              </a:spcBef>
              <a:spcAft>
                <a:spcPts val="1200"/>
              </a:spcAft>
              <a:buFont typeface="+mj-lt"/>
              <a:buAutoNum type="arabicPeriod"/>
            </a:pPr>
            <a:r>
              <a:rPr lang="en-US" sz="2800" dirty="0">
                <a:solidFill>
                  <a:srgbClr val="222222"/>
                </a:solidFill>
                <a:ea typeface="Times New Roman" panose="02020603050405020304" pitchFamily="18" charset="0"/>
                <a:cs typeface="Times New Roman" panose="02020603050405020304" pitchFamily="18" charset="0"/>
              </a:rPr>
              <a:t> </a:t>
            </a:r>
          </a:p>
          <a:p>
            <a:pPr marL="658368" lvl="1" indent="-457200">
              <a:lnSpc>
                <a:spcPct val="107000"/>
              </a:lnSpc>
              <a:spcBef>
                <a:spcPts val="600"/>
              </a:spcBef>
              <a:spcAft>
                <a:spcPts val="1200"/>
              </a:spcAft>
              <a:buFont typeface="+mj-lt"/>
              <a:buAutoNum type="arabicPeriod"/>
            </a:pPr>
            <a:r>
              <a:rPr lang="en-US" sz="2800" dirty="0">
                <a:solidFill>
                  <a:srgbClr val="222222"/>
                </a:solidFill>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000" dirty="0">
              <a:solidFill>
                <a:srgbClr val="222222"/>
              </a:solidFill>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dirty="0">
                <a:solidFill>
                  <a:srgbClr val="222222"/>
                </a:solidFill>
                <a:ea typeface="Times New Roman" panose="02020603050405020304" pitchFamily="18" charset="0"/>
                <a:cs typeface="Times New Roman" panose="02020603050405020304" pitchFamily="18" charset="0"/>
              </a:rPr>
              <a:t>How will your branch make this happen?</a:t>
            </a:r>
            <a:endParaRPr lang="en-US" sz="2800" dirty="0"/>
          </a:p>
        </p:txBody>
      </p:sp>
    </p:spTree>
    <p:extLst>
      <p:ext uri="{BB962C8B-B14F-4D97-AF65-F5344CB8AC3E}">
        <p14:creationId xmlns:p14="http://schemas.microsoft.com/office/powerpoint/2010/main" val="147534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F70F695-3A8C-4042-B521-3E35191743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6" t="3080" r="17781" b="6232"/>
          <a:stretch/>
        </p:blipFill>
        <p:spPr bwMode="auto">
          <a:xfrm>
            <a:off x="1894901" y="297457"/>
            <a:ext cx="8692310" cy="5838939"/>
          </a:xfrm>
          <a:prstGeom prst="roundRect">
            <a:avLst/>
          </a:prstGeom>
          <a:blipFill>
            <a:blip r:embed="rId3"/>
            <a:tile tx="0" ty="0" sx="100000" sy="100000" flip="none" algn="tl"/>
          </a:blipFill>
        </p:spPr>
      </p:pic>
      <p:sp>
        <p:nvSpPr>
          <p:cNvPr id="5" name="Date Placeholder 4">
            <a:extLst>
              <a:ext uri="{FF2B5EF4-FFF2-40B4-BE49-F238E27FC236}">
                <a16:creationId xmlns:a16="http://schemas.microsoft.com/office/drawing/2014/main" id="{BF859EBB-4126-4D88-9C88-7A54F6AD02CE}"/>
              </a:ext>
            </a:extLst>
          </p:cNvPr>
          <p:cNvSpPr>
            <a:spLocks noGrp="1"/>
          </p:cNvSpPr>
          <p:nvPr>
            <p:ph type="dt" sz="half" idx="10"/>
          </p:nvPr>
        </p:nvSpPr>
        <p:spPr/>
        <p:txBody>
          <a:bodyPr/>
          <a:lstStyle/>
          <a:p>
            <a:r>
              <a:rPr lang="en-US"/>
              <a:t>edited 9/23/2021</a:t>
            </a:r>
            <a:endParaRPr lang="en-US" dirty="0"/>
          </a:p>
        </p:txBody>
      </p:sp>
      <p:sp>
        <p:nvSpPr>
          <p:cNvPr id="6" name="Footer Placeholder 5">
            <a:extLst>
              <a:ext uri="{FF2B5EF4-FFF2-40B4-BE49-F238E27FC236}">
                <a16:creationId xmlns:a16="http://schemas.microsoft.com/office/drawing/2014/main" id="{2CC8A942-F0A2-40A0-82A7-06A03B6E0142}"/>
              </a:ext>
            </a:extLst>
          </p:cNvPr>
          <p:cNvSpPr>
            <a:spLocks noGrp="1"/>
          </p:cNvSpPr>
          <p:nvPr>
            <p:ph type="ftr" sz="quarter" idx="11"/>
          </p:nvPr>
        </p:nvSpPr>
        <p:spPr/>
        <p:txBody>
          <a:bodyPr/>
          <a:lstStyle/>
          <a:p>
            <a:r>
              <a:rPr lang="en-US"/>
              <a:t>DEI PowerPoint Presentation - Terms 2.0</a:t>
            </a:r>
            <a:endParaRPr lang="en-US" dirty="0"/>
          </a:p>
        </p:txBody>
      </p:sp>
      <p:sp>
        <p:nvSpPr>
          <p:cNvPr id="7" name="Slide Number Placeholder 6">
            <a:extLst>
              <a:ext uri="{FF2B5EF4-FFF2-40B4-BE49-F238E27FC236}">
                <a16:creationId xmlns:a16="http://schemas.microsoft.com/office/drawing/2014/main" id="{585180FF-C8C3-4C88-A368-9B61247E1282}"/>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8" name="Picture 7" descr="Logo&#10;&#10;Description automatically generated">
            <a:extLst>
              <a:ext uri="{FF2B5EF4-FFF2-40B4-BE49-F238E27FC236}">
                <a16:creationId xmlns:a16="http://schemas.microsoft.com/office/drawing/2014/main" id="{2CCF409B-76C3-4471-90D9-D452788EE06C}"/>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56545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C84A-51B9-4EB4-A0D2-219D40FC4BD5}"/>
              </a:ext>
            </a:extLst>
          </p:cNvPr>
          <p:cNvSpPr>
            <a:spLocks noGrp="1"/>
          </p:cNvSpPr>
          <p:nvPr>
            <p:ph type="title"/>
          </p:nvPr>
        </p:nvSpPr>
        <p:spPr>
          <a:xfrm>
            <a:off x="1097280" y="356943"/>
            <a:ext cx="10058400" cy="1450757"/>
          </a:xfrm>
        </p:spPr>
        <p:txBody>
          <a:bodyPr>
            <a:normAutofit/>
          </a:bodyPr>
          <a:lstStyle/>
          <a:p>
            <a:r>
              <a:rPr lang="en-US" sz="4400" b="1" dirty="0">
                <a:solidFill>
                  <a:srgbClr val="000000"/>
                </a:solidFill>
                <a:hlinkClick r:id="rId3"/>
              </a:rPr>
              <a:t>Diversity Structure &amp; Planning</a:t>
            </a:r>
            <a:endParaRPr lang="en-US" sz="4400" dirty="0"/>
          </a:p>
        </p:txBody>
      </p:sp>
      <p:sp>
        <p:nvSpPr>
          <p:cNvPr id="3" name="Content Placeholder 2">
            <a:extLst>
              <a:ext uri="{FF2B5EF4-FFF2-40B4-BE49-F238E27FC236}">
                <a16:creationId xmlns:a16="http://schemas.microsoft.com/office/drawing/2014/main" id="{15F99CFA-C187-462D-8ADB-281183743B00}"/>
              </a:ext>
            </a:extLst>
          </p:cNvPr>
          <p:cNvSpPr>
            <a:spLocks noGrp="1"/>
          </p:cNvSpPr>
          <p:nvPr>
            <p:ph idx="1"/>
          </p:nvPr>
        </p:nvSpPr>
        <p:spPr/>
        <p:txBody>
          <a:bodyPr>
            <a:normAutofit lnSpcReduction="10000"/>
          </a:bodyPr>
          <a:lstStyle/>
          <a:p>
            <a:pPr marL="461963" indent="-234950">
              <a:buFont typeface="Wingdings" panose="05000000000000000000" pitchFamily="2" charset="2"/>
              <a:buChar char="§"/>
            </a:pPr>
            <a:r>
              <a:rPr lang="en-US" sz="2400" b="1" dirty="0"/>
              <a:t>Appoint a Diversity Officer</a:t>
            </a:r>
          </a:p>
          <a:p>
            <a:pPr marL="461963" indent="-234950">
              <a:buFont typeface="Wingdings" panose="05000000000000000000" pitchFamily="2" charset="2"/>
              <a:buChar char="§"/>
            </a:pPr>
            <a:r>
              <a:rPr lang="en-US" sz="2400" b="1" dirty="0"/>
              <a:t>Create a Diversity and Inclusion Committee (2-4)</a:t>
            </a:r>
          </a:p>
          <a:p>
            <a:pPr marL="461963" indent="-234950">
              <a:buFont typeface="Wingdings" panose="05000000000000000000" pitchFamily="2" charset="2"/>
              <a:buChar char="§"/>
            </a:pPr>
            <a:r>
              <a:rPr lang="en-US" sz="2400" b="1" dirty="0"/>
              <a:t>Engage Members in Diversity and Inclusion Conversations</a:t>
            </a:r>
          </a:p>
          <a:p>
            <a:pPr marL="754571" lvl="1" indent="-234950">
              <a:buFont typeface="Wingdings" panose="05000000000000000000" pitchFamily="2" charset="2"/>
              <a:buChar char="§"/>
            </a:pPr>
            <a:r>
              <a:rPr lang="en-US" sz="2200" b="1" dirty="0"/>
              <a:t>Use Inclusion Infusion activities at every branch board and member meetings</a:t>
            </a:r>
          </a:p>
          <a:p>
            <a:pPr marL="461963" indent="-234950">
              <a:buFont typeface="Wingdings" panose="05000000000000000000" pitchFamily="2" charset="2"/>
              <a:buChar char="§"/>
            </a:pPr>
            <a:r>
              <a:rPr lang="en-US" sz="2400" b="1" dirty="0"/>
              <a:t>Assess your Branch’s Diversity and Inclusion</a:t>
            </a:r>
          </a:p>
          <a:p>
            <a:pPr marL="461963" indent="-234950">
              <a:buFont typeface="Wingdings" panose="05000000000000000000" pitchFamily="2" charset="2"/>
              <a:buChar char="§"/>
            </a:pPr>
            <a:r>
              <a:rPr lang="en-US" sz="2400" b="1" dirty="0"/>
              <a:t>Create a Diversity and Inclusion Plan</a:t>
            </a:r>
          </a:p>
          <a:p>
            <a:pPr marL="461963" indent="-234950">
              <a:buFont typeface="Wingdings" panose="05000000000000000000" pitchFamily="2" charset="2"/>
              <a:buChar char="§"/>
            </a:pPr>
            <a:r>
              <a:rPr lang="en-US" sz="2400" b="1" dirty="0"/>
              <a:t>Reassess your Progress and Adapt your Plan</a:t>
            </a:r>
          </a:p>
          <a:p>
            <a:pPr marL="0" indent="0">
              <a:buNone/>
            </a:pPr>
            <a:endParaRPr lang="en-US" dirty="0"/>
          </a:p>
        </p:txBody>
      </p:sp>
      <p:pic>
        <p:nvPicPr>
          <p:cNvPr id="5" name="Picture 4" descr="Logo&#10;&#10;Description automatically generated">
            <a:extLst>
              <a:ext uri="{FF2B5EF4-FFF2-40B4-BE49-F238E27FC236}">
                <a16:creationId xmlns:a16="http://schemas.microsoft.com/office/drawing/2014/main" id="{CA99856E-FFB9-4407-A897-678D6F20F5D1}"/>
              </a:ext>
            </a:extLst>
          </p:cNvPr>
          <p:cNvPicPr>
            <a:picLocks noChangeAspect="1"/>
          </p:cNvPicPr>
          <p:nvPr/>
        </p:nvPicPr>
        <p:blipFill>
          <a:blip r:embed="rId4"/>
          <a:stretch>
            <a:fillRect/>
          </a:stretch>
        </p:blipFill>
        <p:spPr>
          <a:xfrm>
            <a:off x="9802369" y="5650111"/>
            <a:ext cx="1530733" cy="640080"/>
          </a:xfrm>
          <a:prstGeom prst="rect">
            <a:avLst/>
          </a:prstGeom>
        </p:spPr>
      </p:pic>
      <p:sp>
        <p:nvSpPr>
          <p:cNvPr id="6" name="Date Placeholder 5">
            <a:extLst>
              <a:ext uri="{FF2B5EF4-FFF2-40B4-BE49-F238E27FC236}">
                <a16:creationId xmlns:a16="http://schemas.microsoft.com/office/drawing/2014/main" id="{E4F674BF-54D1-4513-9EDF-CEB14AA8A51D}"/>
              </a:ext>
            </a:extLst>
          </p:cNvPr>
          <p:cNvSpPr>
            <a:spLocks noGrp="1"/>
          </p:cNvSpPr>
          <p:nvPr>
            <p:ph type="dt" sz="half" idx="10"/>
          </p:nvPr>
        </p:nvSpPr>
        <p:spPr/>
        <p:txBody>
          <a:bodyPr/>
          <a:lstStyle/>
          <a:p>
            <a:r>
              <a:rPr lang="en-US"/>
              <a:t>edited 9/24/2021</a:t>
            </a:r>
            <a:endParaRPr lang="en-US" dirty="0"/>
          </a:p>
        </p:txBody>
      </p:sp>
      <p:sp>
        <p:nvSpPr>
          <p:cNvPr id="7" name="Footer Placeholder 6">
            <a:extLst>
              <a:ext uri="{FF2B5EF4-FFF2-40B4-BE49-F238E27FC236}">
                <a16:creationId xmlns:a16="http://schemas.microsoft.com/office/drawing/2014/main" id="{40D2ABB9-07AC-4E09-81F3-263A15E98989}"/>
              </a:ext>
            </a:extLst>
          </p:cNvPr>
          <p:cNvSpPr>
            <a:spLocks noGrp="1"/>
          </p:cNvSpPr>
          <p:nvPr>
            <p:ph type="ftr" sz="quarter" idx="11"/>
          </p:nvPr>
        </p:nvSpPr>
        <p:spPr/>
        <p:txBody>
          <a:bodyPr/>
          <a:lstStyle/>
          <a:p>
            <a:r>
              <a:rPr lang="en-US"/>
              <a:t>DEI Branch Assessment</a:t>
            </a:r>
            <a:endParaRPr lang="en-US" dirty="0"/>
          </a:p>
        </p:txBody>
      </p:sp>
      <p:sp>
        <p:nvSpPr>
          <p:cNvPr id="8" name="Slide Number Placeholder 7">
            <a:extLst>
              <a:ext uri="{FF2B5EF4-FFF2-40B4-BE49-F238E27FC236}">
                <a16:creationId xmlns:a16="http://schemas.microsoft.com/office/drawing/2014/main" id="{692CD651-2804-480E-A6E9-756DA10F8412}"/>
              </a:ext>
            </a:extLst>
          </p:cNvPr>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213813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7223-5F87-4862-B7B5-A4767B852AA5}"/>
              </a:ext>
            </a:extLst>
          </p:cNvPr>
          <p:cNvSpPr>
            <a:spLocks noGrp="1"/>
          </p:cNvSpPr>
          <p:nvPr>
            <p:ph type="title"/>
          </p:nvPr>
        </p:nvSpPr>
        <p:spPr>
          <a:xfrm>
            <a:off x="1097280" y="356943"/>
            <a:ext cx="10058400" cy="1450757"/>
          </a:xfrm>
        </p:spPr>
        <p:txBody>
          <a:bodyPr>
            <a:normAutofit/>
          </a:bodyPr>
          <a:lstStyle/>
          <a:p>
            <a:r>
              <a:rPr lang="en-US" sz="4400" b="1" dirty="0">
                <a:solidFill>
                  <a:srgbClr val="FF0000"/>
                </a:solidFill>
                <a:hlinkClick r:id="rId3">
                  <a:extLst>
                    <a:ext uri="{A12FA001-AC4F-418D-AE19-62706E023703}">
                      <ahyp:hlinkClr xmlns:ahyp="http://schemas.microsoft.com/office/drawing/2018/hyperlinkcolor" val="tx"/>
                    </a:ext>
                  </a:extLst>
                </a:hlinkClick>
              </a:rPr>
              <a:t>Having Difficult Conversations</a:t>
            </a:r>
            <a:endParaRPr lang="en-US" sz="4400" b="1" dirty="0">
              <a:solidFill>
                <a:srgbClr val="FF0000"/>
              </a:solidFill>
            </a:endParaRPr>
          </a:p>
        </p:txBody>
      </p:sp>
      <p:sp>
        <p:nvSpPr>
          <p:cNvPr id="3" name="Content Placeholder 2">
            <a:extLst>
              <a:ext uri="{FF2B5EF4-FFF2-40B4-BE49-F238E27FC236}">
                <a16:creationId xmlns:a16="http://schemas.microsoft.com/office/drawing/2014/main" id="{7556E28C-B680-48E4-8C29-995A4B6510C0}"/>
              </a:ext>
            </a:extLst>
          </p:cNvPr>
          <p:cNvSpPr>
            <a:spLocks noGrp="1"/>
          </p:cNvSpPr>
          <p:nvPr>
            <p:ph idx="1"/>
          </p:nvPr>
        </p:nvSpPr>
        <p:spPr/>
        <p:txBody>
          <a:bodyPr>
            <a:normAutofit fontScale="77500" lnSpcReduction="20000"/>
          </a:bodyPr>
          <a:lstStyle/>
          <a:p>
            <a:pPr marL="461963" indent="-234950">
              <a:buFont typeface="Wingdings" panose="05000000000000000000" pitchFamily="2" charset="2"/>
              <a:buChar char="§"/>
            </a:pPr>
            <a:r>
              <a:rPr lang="en-US" sz="2400" b="1" dirty="0"/>
              <a:t>Agree on Ground Rules and Post Them</a:t>
            </a:r>
          </a:p>
          <a:p>
            <a:pPr marL="461963" indent="-234950">
              <a:buFont typeface="Wingdings" panose="05000000000000000000" pitchFamily="2" charset="2"/>
              <a:buChar char="§"/>
            </a:pPr>
            <a:r>
              <a:rPr lang="en-US" sz="2400" b="1" dirty="0"/>
              <a:t>Set Community Agreements</a:t>
            </a:r>
          </a:p>
          <a:p>
            <a:pPr marL="461963" indent="-234950">
              <a:buFont typeface="Wingdings" panose="05000000000000000000" pitchFamily="2" charset="2"/>
              <a:buChar char="§"/>
            </a:pPr>
            <a:r>
              <a:rPr lang="en-US" sz="2400" b="1" dirty="0"/>
              <a:t>Follow Best Practices for Managing Conflict</a:t>
            </a:r>
          </a:p>
          <a:p>
            <a:pPr marL="742950" lvl="1" indent="-285750">
              <a:lnSpc>
                <a:spcPct val="120000"/>
              </a:lnSpc>
              <a:buFont typeface="Arial" panose="020B0604020202020204" pitchFamily="34" charset="0"/>
              <a:buChar char="•"/>
            </a:pPr>
            <a:r>
              <a:rPr lang="en-US" sz="2600" dirty="0">
                <a:solidFill>
                  <a:srgbClr val="3A3B3F"/>
                </a:solidFill>
              </a:rPr>
              <a:t>Attempt to pursue a common goal, rather than individual goals</a:t>
            </a:r>
          </a:p>
          <a:p>
            <a:pPr marL="742950" lvl="1" indent="-285750">
              <a:lnSpc>
                <a:spcPct val="120000"/>
              </a:lnSpc>
              <a:buFont typeface="Arial" panose="020B0604020202020204" pitchFamily="34" charset="0"/>
              <a:buChar char="•"/>
            </a:pPr>
            <a:r>
              <a:rPr lang="en-US" sz="2600" dirty="0">
                <a:solidFill>
                  <a:srgbClr val="3A3B3F"/>
                </a:solidFill>
              </a:rPr>
              <a:t>Openly and honestly communicate with everyone</a:t>
            </a:r>
          </a:p>
          <a:p>
            <a:pPr marL="742950" lvl="1" indent="-285750">
              <a:lnSpc>
                <a:spcPct val="120000"/>
              </a:lnSpc>
              <a:buFont typeface="Arial" panose="020B0604020202020204" pitchFamily="34" charset="0"/>
              <a:buChar char="•"/>
            </a:pPr>
            <a:r>
              <a:rPr lang="en-US" sz="2600" dirty="0">
                <a:solidFill>
                  <a:srgbClr val="3A3B3F"/>
                </a:solidFill>
              </a:rPr>
              <a:t>Foster a culture in which differences of opinion are encouraged, placing emphasis on the common goals among your members</a:t>
            </a:r>
          </a:p>
          <a:p>
            <a:pPr marL="742950" lvl="1" indent="-285750">
              <a:lnSpc>
                <a:spcPct val="120000"/>
              </a:lnSpc>
              <a:buFont typeface="Arial" panose="020B0604020202020204" pitchFamily="34" charset="0"/>
              <a:buChar char="•"/>
            </a:pPr>
            <a:r>
              <a:rPr lang="en-US" sz="2600" dirty="0">
                <a:solidFill>
                  <a:srgbClr val="3A3B3F"/>
                </a:solidFill>
              </a:rPr>
              <a:t>When conflict is avoided or approached on a win/lose basis, it becomes unhealthy and can cause low morale and increased tension within your members</a:t>
            </a:r>
          </a:p>
          <a:p>
            <a:pPr marL="461963" indent="-234950">
              <a:lnSpc>
                <a:spcPct val="110000"/>
              </a:lnSpc>
              <a:spcBef>
                <a:spcPts val="1200"/>
              </a:spcBef>
              <a:spcAft>
                <a:spcPts val="200"/>
              </a:spcAft>
              <a:buClr>
                <a:schemeClr val="accent2"/>
              </a:buClr>
              <a:buSzPct val="100000"/>
              <a:buFont typeface="Wingdings" panose="05000000000000000000" pitchFamily="2" charset="2"/>
              <a:buChar char="§"/>
            </a:pPr>
            <a:endParaRPr lang="en-US" sz="2400" b="1" dirty="0"/>
          </a:p>
        </p:txBody>
      </p:sp>
      <p:pic>
        <p:nvPicPr>
          <p:cNvPr id="6" name="Picture 5" descr="Logo&#10;&#10;Description automatically generated">
            <a:extLst>
              <a:ext uri="{FF2B5EF4-FFF2-40B4-BE49-F238E27FC236}">
                <a16:creationId xmlns:a16="http://schemas.microsoft.com/office/drawing/2014/main" id="{6DDBFAB3-667A-43E7-B129-18C65E2C8FFA}"/>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406251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48B7-74F2-44F4-99F9-AD9404CAC2A0}"/>
              </a:ext>
            </a:extLst>
          </p:cNvPr>
          <p:cNvSpPr>
            <a:spLocks noGrp="1"/>
          </p:cNvSpPr>
          <p:nvPr>
            <p:ph type="title"/>
          </p:nvPr>
        </p:nvSpPr>
        <p:spPr>
          <a:xfrm>
            <a:off x="1097280" y="286603"/>
            <a:ext cx="10058400" cy="1476883"/>
          </a:xfrm>
        </p:spPr>
        <p:txBody>
          <a:bodyPr/>
          <a:lstStyle/>
          <a:p>
            <a:r>
              <a:rPr lang="en-US" dirty="0">
                <a:solidFill>
                  <a:srgbClr val="FF0000"/>
                </a:solidFill>
              </a:rPr>
              <a:t>Ground Rules</a:t>
            </a:r>
          </a:p>
        </p:txBody>
      </p:sp>
      <p:sp>
        <p:nvSpPr>
          <p:cNvPr id="3" name="Content Placeholder 2">
            <a:extLst>
              <a:ext uri="{FF2B5EF4-FFF2-40B4-BE49-F238E27FC236}">
                <a16:creationId xmlns:a16="http://schemas.microsoft.com/office/drawing/2014/main" id="{A19639DC-3FBF-4507-82A5-E67D9247C9C0}"/>
              </a:ext>
            </a:extLst>
          </p:cNvPr>
          <p:cNvSpPr>
            <a:spLocks noGrp="1"/>
          </p:cNvSpPr>
          <p:nvPr>
            <p:ph idx="1"/>
          </p:nvPr>
        </p:nvSpPr>
        <p:spPr>
          <a:xfrm>
            <a:off x="1066800" y="2075544"/>
            <a:ext cx="10058400" cy="3760891"/>
          </a:xfrm>
        </p:spPr>
        <p:txBody>
          <a:bodyPr>
            <a:normAutofit fontScale="77500" lnSpcReduction="20000"/>
          </a:bodyPr>
          <a:lstStyle/>
          <a:p>
            <a:pPr algn="l">
              <a:buFont typeface="+mj-lt"/>
              <a:buAutoNum type="arabicPeriod"/>
            </a:pPr>
            <a:r>
              <a:rPr lang="en-US" b="0" i="0" dirty="0">
                <a:solidFill>
                  <a:srgbClr val="3A3B3F"/>
                </a:solidFill>
                <a:effectLst/>
                <a:latin typeface="Work Sans" pitchFamily="2" charset="0"/>
              </a:rPr>
              <a:t> </a:t>
            </a:r>
            <a:r>
              <a:rPr lang="en-US" sz="2100" b="1" i="0" dirty="0">
                <a:solidFill>
                  <a:srgbClr val="3A3B3F"/>
                </a:solidFill>
                <a:effectLst/>
                <a:latin typeface="Work Sans" pitchFamily="2" charset="0"/>
              </a:rPr>
              <a:t>Listen actively — respect others when they are talking.</a:t>
            </a:r>
          </a:p>
          <a:p>
            <a:pPr algn="l">
              <a:buFont typeface="+mj-lt"/>
              <a:buAutoNum type="arabicPeriod"/>
            </a:pPr>
            <a:r>
              <a:rPr lang="en-US" sz="2100" b="1" i="0" dirty="0">
                <a:solidFill>
                  <a:srgbClr val="3A3B3F"/>
                </a:solidFill>
                <a:effectLst/>
                <a:latin typeface="Work Sans" pitchFamily="2" charset="0"/>
              </a:rPr>
              <a:t> Speak from your own experience instead of generalizing (“I” instead of “they,” “we,” and “you”).</a:t>
            </a:r>
          </a:p>
          <a:p>
            <a:pPr algn="l">
              <a:buFont typeface="+mj-lt"/>
              <a:buAutoNum type="arabicPeriod"/>
            </a:pPr>
            <a:r>
              <a:rPr lang="en-US" sz="2100" b="1" i="0" dirty="0">
                <a:solidFill>
                  <a:srgbClr val="3A3B3F"/>
                </a:solidFill>
                <a:effectLst/>
                <a:latin typeface="Work Sans" pitchFamily="2" charset="0"/>
              </a:rPr>
              <a:t> Do not be afraid to respectfully challenge one another by asking questions but refrain from     personal attacks — focus on ideas.</a:t>
            </a:r>
          </a:p>
          <a:p>
            <a:pPr algn="l">
              <a:buFont typeface="+mj-lt"/>
              <a:buAutoNum type="arabicPeriod"/>
            </a:pPr>
            <a:r>
              <a:rPr lang="en-US" sz="2100" b="1" i="0" dirty="0">
                <a:solidFill>
                  <a:srgbClr val="3A3B3F"/>
                </a:solidFill>
                <a:effectLst/>
                <a:latin typeface="Work Sans" pitchFamily="2" charset="0"/>
              </a:rPr>
              <a:t> Participate to the fullest of your ability — community growth depends on the inclusion of every individual voice.</a:t>
            </a:r>
          </a:p>
          <a:p>
            <a:pPr algn="l">
              <a:buFont typeface="+mj-lt"/>
              <a:buAutoNum type="arabicPeriod"/>
            </a:pPr>
            <a:r>
              <a:rPr lang="en-US" sz="2100" b="1" i="0" dirty="0">
                <a:solidFill>
                  <a:srgbClr val="3A3B3F"/>
                </a:solidFill>
                <a:effectLst/>
                <a:latin typeface="Work Sans" pitchFamily="2" charset="0"/>
              </a:rPr>
              <a:t> Instead of invalidating somebody else’s story with your own spin on her or his experience, share your own story and experience.</a:t>
            </a:r>
          </a:p>
          <a:p>
            <a:pPr algn="l">
              <a:buFont typeface="+mj-lt"/>
              <a:buAutoNum type="arabicPeriod"/>
            </a:pPr>
            <a:r>
              <a:rPr lang="en-US" sz="2100" b="1" i="0" dirty="0">
                <a:solidFill>
                  <a:srgbClr val="3A3B3F"/>
                </a:solidFill>
                <a:effectLst/>
                <a:latin typeface="Work Sans" pitchFamily="2" charset="0"/>
              </a:rPr>
              <a:t> The goal is not to agree — it is to gain a deeper understanding.</a:t>
            </a:r>
          </a:p>
          <a:p>
            <a:pPr algn="l">
              <a:buFont typeface="+mj-lt"/>
              <a:buAutoNum type="arabicPeriod"/>
            </a:pPr>
            <a:r>
              <a:rPr lang="en-US" sz="2100" b="1" i="0" dirty="0">
                <a:solidFill>
                  <a:srgbClr val="3A3B3F"/>
                </a:solidFill>
                <a:effectLst/>
                <a:latin typeface="Work Sans" pitchFamily="2" charset="0"/>
              </a:rPr>
              <a:t> Be conscious of body language and nonverbal responses: They can be as disrespectful as words</a:t>
            </a:r>
            <a:r>
              <a:rPr lang="en-US" sz="2100" b="0" i="0" dirty="0">
                <a:solidFill>
                  <a:srgbClr val="3A3B3F"/>
                </a:solidFill>
                <a:effectLst/>
                <a:latin typeface="Work Sans" pitchFamily="2" charset="0"/>
              </a:rPr>
              <a:t>.</a:t>
            </a:r>
          </a:p>
          <a:p>
            <a:endParaRPr lang="en-US" dirty="0"/>
          </a:p>
        </p:txBody>
      </p:sp>
    </p:spTree>
    <p:extLst>
      <p:ext uri="{BB962C8B-B14F-4D97-AF65-F5344CB8AC3E}">
        <p14:creationId xmlns:p14="http://schemas.microsoft.com/office/powerpoint/2010/main" val="33879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7223-5F87-4862-B7B5-A4767B852AA5}"/>
              </a:ext>
            </a:extLst>
          </p:cNvPr>
          <p:cNvSpPr>
            <a:spLocks noGrp="1"/>
          </p:cNvSpPr>
          <p:nvPr>
            <p:ph type="title"/>
          </p:nvPr>
        </p:nvSpPr>
        <p:spPr/>
        <p:txBody>
          <a:bodyPr>
            <a:normAutofit/>
          </a:bodyPr>
          <a:lstStyle/>
          <a:p>
            <a:r>
              <a:rPr lang="en-US" b="1" dirty="0">
                <a:solidFill>
                  <a:srgbClr val="FF0000"/>
                </a:solidFill>
                <a:hlinkClick r:id="rId3"/>
              </a:rPr>
              <a:t>Understand </a:t>
            </a:r>
            <a:r>
              <a:rPr lang="en-US" b="1" u="sng" dirty="0">
                <a:solidFill>
                  <a:schemeClr val="accent1"/>
                </a:solidFill>
                <a:hlinkClick r:id="rId3">
                  <a:extLst>
                    <a:ext uri="{A12FA001-AC4F-418D-AE19-62706E023703}">
                      <ahyp:hlinkClr xmlns:ahyp="http://schemas.microsoft.com/office/drawing/2018/hyperlinkcolor" val="tx"/>
                    </a:ext>
                  </a:extLst>
                </a:hlinkClick>
              </a:rPr>
              <a:t>Your</a:t>
            </a:r>
            <a:r>
              <a:rPr lang="en-US" b="1" u="sng" dirty="0">
                <a:solidFill>
                  <a:schemeClr val="accent1"/>
                </a:solidFill>
              </a:rPr>
              <a:t> Conflict Resolution Style </a:t>
            </a:r>
          </a:p>
        </p:txBody>
      </p:sp>
      <p:pic>
        <p:nvPicPr>
          <p:cNvPr id="1026" name="Picture 2">
            <a:extLst>
              <a:ext uri="{FF2B5EF4-FFF2-40B4-BE49-F238E27FC236}">
                <a16:creationId xmlns:a16="http://schemas.microsoft.com/office/drawing/2014/main" id="{BB796A04-E299-4444-AD75-03C06B02F90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187586" y="1825625"/>
            <a:ext cx="559457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AEB3FC5E-4A2F-40F4-BBCB-5290F6E0E7CE}"/>
              </a:ext>
            </a:extLst>
          </p:cNvPr>
          <p:cNvPicPr>
            <a:picLocks noChangeAspect="1"/>
          </p:cNvPicPr>
          <p:nvPr/>
        </p:nvPicPr>
        <p:blipFill>
          <a:blip r:embed="rId5"/>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29096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1168-5775-4AD8-AA90-D7F3420A6826}"/>
              </a:ext>
            </a:extLst>
          </p:cNvPr>
          <p:cNvSpPr>
            <a:spLocks noGrp="1"/>
          </p:cNvSpPr>
          <p:nvPr>
            <p:ph type="title"/>
          </p:nvPr>
        </p:nvSpPr>
        <p:spPr>
          <a:xfrm>
            <a:off x="1097280" y="356943"/>
            <a:ext cx="10058400" cy="1450757"/>
          </a:xfrm>
        </p:spPr>
        <p:txBody>
          <a:bodyPr>
            <a:normAutofit/>
          </a:bodyPr>
          <a:lstStyle/>
          <a:p>
            <a:r>
              <a:rPr lang="en-US" sz="4400" b="1" dirty="0">
                <a:solidFill>
                  <a:srgbClr val="FF0000"/>
                </a:solidFill>
                <a:hlinkClick r:id="rId3">
                  <a:extLst>
                    <a:ext uri="{A12FA001-AC4F-418D-AE19-62706E023703}">
                      <ahyp:hlinkClr xmlns:ahyp="http://schemas.microsoft.com/office/drawing/2018/hyperlinkcolor" val="tx"/>
                    </a:ext>
                  </a:extLst>
                </a:hlinkClick>
              </a:rPr>
              <a:t>Stages of Inclusiveness</a:t>
            </a:r>
            <a:endParaRPr lang="en-US" sz="4400" b="1" dirty="0">
              <a:solidFill>
                <a:srgbClr val="FF0000"/>
              </a:solidFill>
            </a:endParaRPr>
          </a:p>
        </p:txBody>
      </p:sp>
      <p:pic>
        <p:nvPicPr>
          <p:cNvPr id="6" name="Content Placeholder 5">
            <a:extLst>
              <a:ext uri="{FF2B5EF4-FFF2-40B4-BE49-F238E27FC236}">
                <a16:creationId xmlns:a16="http://schemas.microsoft.com/office/drawing/2014/main" id="{F0085D73-F9C2-4B74-9AAF-9A728C20DAE1}"/>
              </a:ext>
            </a:extLst>
          </p:cNvPr>
          <p:cNvPicPr>
            <a:picLocks noGrp="1" noChangeAspect="1"/>
          </p:cNvPicPr>
          <p:nvPr>
            <p:ph sz="half" idx="1"/>
          </p:nvPr>
        </p:nvPicPr>
        <p:blipFill>
          <a:blip r:embed="rId4"/>
          <a:stretch>
            <a:fillRect/>
          </a:stretch>
        </p:blipFill>
        <p:spPr>
          <a:xfrm>
            <a:off x="1097281" y="2054354"/>
            <a:ext cx="10058400" cy="3776870"/>
          </a:xfrm>
        </p:spPr>
      </p:pic>
      <p:pic>
        <p:nvPicPr>
          <p:cNvPr id="7" name="Picture 6" descr="Logo&#10;&#10;Description automatically generated">
            <a:extLst>
              <a:ext uri="{FF2B5EF4-FFF2-40B4-BE49-F238E27FC236}">
                <a16:creationId xmlns:a16="http://schemas.microsoft.com/office/drawing/2014/main" id="{6A6C09FD-4B4B-4FBF-AF52-84FB069E8B95}"/>
              </a:ext>
            </a:extLst>
          </p:cNvPr>
          <p:cNvPicPr>
            <a:picLocks noChangeAspect="1"/>
          </p:cNvPicPr>
          <p:nvPr/>
        </p:nvPicPr>
        <p:blipFill>
          <a:blip r:embed="rId5"/>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55289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2752"/>
            <a:ext cx="9601200" cy="929936"/>
          </a:xfrm>
        </p:spPr>
        <p:txBody>
          <a:bodyPr>
            <a:normAutofit/>
          </a:bodyPr>
          <a:lstStyle/>
          <a:p>
            <a:r>
              <a:rPr lang="en-US" sz="4400" b="1" dirty="0">
                <a:solidFill>
                  <a:srgbClr val="FF0000"/>
                </a:solidFill>
              </a:rPr>
              <a:t>Examine Your Current Progress</a:t>
            </a: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120900"/>
            <a:ext cx="9959008" cy="3748193"/>
          </a:xfrm>
        </p:spPr>
        <p:txBody>
          <a:bodyPr>
            <a:noAutofit/>
          </a:bodyPr>
          <a:lstStyle/>
          <a:p>
            <a:pPr marL="461963" indent="-234950">
              <a:buFont typeface="Wingdings" panose="05000000000000000000" pitchFamily="2" charset="2"/>
              <a:buChar char="§"/>
            </a:pPr>
            <a:r>
              <a:rPr lang="en-US" sz="2400" b="1" dirty="0">
                <a:solidFill>
                  <a:schemeClr val="tx1"/>
                </a:solidFill>
              </a:rPr>
              <a:t>Recruitment</a:t>
            </a:r>
          </a:p>
          <a:p>
            <a:pPr marL="742950" lvl="1" indent="-285750" algn="l">
              <a:buFont typeface="Arial" panose="020B0604020202020204" pitchFamily="34" charset="0"/>
              <a:buChar char="•"/>
            </a:pPr>
            <a:r>
              <a:rPr lang="en-US" sz="2400" b="0" i="0" dirty="0">
                <a:solidFill>
                  <a:srgbClr val="3A3B3F"/>
                </a:solidFill>
                <a:effectLst/>
              </a:rPr>
              <a:t>How do we currently recruit new members?</a:t>
            </a:r>
          </a:p>
          <a:p>
            <a:pPr marL="742950" lvl="1" indent="-285750" algn="l">
              <a:buFont typeface="Arial" panose="020B0604020202020204" pitchFamily="34" charset="0"/>
              <a:buChar char="•"/>
            </a:pPr>
            <a:r>
              <a:rPr lang="en-US" sz="2400" b="0" i="0" dirty="0">
                <a:solidFill>
                  <a:srgbClr val="3A3B3F"/>
                </a:solidFill>
                <a:effectLst/>
              </a:rPr>
              <a:t>What are the typical identities of the people we recruit?</a:t>
            </a:r>
          </a:p>
          <a:p>
            <a:pPr marL="461963" indent="-234950">
              <a:buFont typeface="Wingdings" panose="05000000000000000000" pitchFamily="2" charset="2"/>
              <a:buChar char="§"/>
            </a:pPr>
            <a:r>
              <a:rPr lang="en-US" sz="2400" b="1" dirty="0">
                <a:solidFill>
                  <a:schemeClr val="tx1"/>
                </a:solidFill>
              </a:rPr>
              <a:t>Retention</a:t>
            </a:r>
          </a:p>
          <a:p>
            <a:pPr marL="742950" lvl="1" indent="-285750" algn="l">
              <a:buFont typeface="Arial" panose="020B0604020202020204" pitchFamily="34" charset="0"/>
              <a:buChar char="•"/>
            </a:pPr>
            <a:r>
              <a:rPr lang="en-US" sz="2400" b="0" i="0" dirty="0">
                <a:solidFill>
                  <a:srgbClr val="3A3B3F"/>
                </a:solidFill>
                <a:effectLst/>
              </a:rPr>
              <a:t>What do we do to welcome new people to our branch?</a:t>
            </a:r>
          </a:p>
          <a:p>
            <a:pPr marL="742950" lvl="1" indent="-285750" algn="l">
              <a:buFont typeface="Arial" panose="020B0604020202020204" pitchFamily="34" charset="0"/>
              <a:buChar char="•"/>
            </a:pPr>
            <a:r>
              <a:rPr lang="en-US" sz="2400" b="0" i="0" dirty="0">
                <a:solidFill>
                  <a:srgbClr val="3A3B3F"/>
                </a:solidFill>
                <a:effectLst/>
              </a:rPr>
              <a:t>Who stays and who does not return?</a:t>
            </a:r>
          </a:p>
          <a:p>
            <a:pPr marL="742950" lvl="1" indent="-285750" algn="l">
              <a:buFont typeface="Arial" panose="020B0604020202020204" pitchFamily="34" charset="0"/>
              <a:buChar char="•"/>
            </a:pPr>
            <a:r>
              <a:rPr lang="en-US" sz="2400" b="0" i="0" dirty="0">
                <a:solidFill>
                  <a:srgbClr val="3A3B3F"/>
                </a:solidFill>
                <a:effectLst/>
              </a:rPr>
              <a:t>Why do you think that is?</a:t>
            </a:r>
          </a:p>
          <a:p>
            <a:pPr marL="742950" lvl="1" indent="-285750" algn="l">
              <a:buFont typeface="Arial" panose="020B0604020202020204" pitchFamily="34" charset="0"/>
              <a:buChar char="•"/>
            </a:pPr>
            <a:r>
              <a:rPr lang="en-US" sz="2400" b="0" i="0" dirty="0">
                <a:solidFill>
                  <a:srgbClr val="3A3B3F"/>
                </a:solidFill>
                <a:effectLst/>
              </a:rPr>
              <a:t>What is the identity makeup of our branch?</a:t>
            </a:r>
          </a:p>
        </p:txBody>
      </p:sp>
      <p:pic>
        <p:nvPicPr>
          <p:cNvPr id="5" name="Picture 4" descr="Logo&#10;&#10;Description automatically generated">
            <a:extLst>
              <a:ext uri="{FF2B5EF4-FFF2-40B4-BE49-F238E27FC236}">
                <a16:creationId xmlns:a16="http://schemas.microsoft.com/office/drawing/2014/main" id="{5A593635-717A-4863-AF47-01E20861C4A1}"/>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0998386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9A5-A5BF-4918-9468-C35F8E4476BA}"/>
              </a:ext>
            </a:extLst>
          </p:cNvPr>
          <p:cNvSpPr>
            <a:spLocks noGrp="1"/>
          </p:cNvSpPr>
          <p:nvPr>
            <p:ph type="title"/>
          </p:nvPr>
        </p:nvSpPr>
        <p:spPr>
          <a:xfrm>
            <a:off x="1371600" y="882752"/>
            <a:ext cx="9601200" cy="929936"/>
          </a:xfrm>
        </p:spPr>
        <p:txBody>
          <a:bodyPr>
            <a:normAutofit/>
          </a:bodyPr>
          <a:lstStyle/>
          <a:p>
            <a:r>
              <a:rPr lang="en-US" sz="4400" b="1" dirty="0">
                <a:solidFill>
                  <a:srgbClr val="FF0000"/>
                </a:solidFill>
              </a:rPr>
              <a:t>Examine Your Current Progress</a:t>
            </a:r>
          </a:p>
        </p:txBody>
      </p:sp>
      <p:sp>
        <p:nvSpPr>
          <p:cNvPr id="3" name="Content Placeholder 2">
            <a:extLst>
              <a:ext uri="{FF2B5EF4-FFF2-40B4-BE49-F238E27FC236}">
                <a16:creationId xmlns:a16="http://schemas.microsoft.com/office/drawing/2014/main" id="{91CDA7D1-BCD3-423E-A996-C148EE14AB03}"/>
              </a:ext>
            </a:extLst>
          </p:cNvPr>
          <p:cNvSpPr>
            <a:spLocks noGrp="1"/>
          </p:cNvSpPr>
          <p:nvPr>
            <p:ph sz="half" idx="1"/>
          </p:nvPr>
        </p:nvSpPr>
        <p:spPr>
          <a:xfrm>
            <a:off x="1212574" y="2033816"/>
            <a:ext cx="9959008" cy="3748193"/>
          </a:xfrm>
        </p:spPr>
        <p:txBody>
          <a:bodyPr>
            <a:noAutofit/>
          </a:bodyPr>
          <a:lstStyle/>
          <a:p>
            <a:pPr marL="461963" indent="-234950">
              <a:spcBef>
                <a:spcPts val="200"/>
              </a:spcBef>
              <a:buFont typeface="Wingdings" panose="05000000000000000000" pitchFamily="2" charset="2"/>
              <a:buChar char="§"/>
            </a:pPr>
            <a:r>
              <a:rPr lang="en-US" sz="2400" b="1" dirty="0">
                <a:solidFill>
                  <a:schemeClr val="tx1"/>
                </a:solidFill>
              </a:rPr>
              <a:t>Programming</a:t>
            </a:r>
          </a:p>
          <a:p>
            <a:pPr marL="742950" lvl="1" indent="-285750" algn="l">
              <a:buFont typeface="Arial" panose="020B0604020202020204" pitchFamily="34" charset="0"/>
              <a:buChar char="•"/>
            </a:pPr>
            <a:r>
              <a:rPr lang="en-US" sz="2400" b="0" i="0" dirty="0">
                <a:solidFill>
                  <a:srgbClr val="3A3B3F"/>
                </a:solidFill>
                <a:effectLst/>
              </a:rPr>
              <a:t>Who is our programming intended for?</a:t>
            </a:r>
          </a:p>
          <a:p>
            <a:pPr marL="742950" lvl="1" indent="-285750" algn="l">
              <a:buFont typeface="Arial" panose="020B0604020202020204" pitchFamily="34" charset="0"/>
              <a:buChar char="•"/>
            </a:pPr>
            <a:r>
              <a:rPr lang="en-US" sz="2400" b="0" i="0" dirty="0">
                <a:solidFill>
                  <a:srgbClr val="3A3B3F"/>
                </a:solidFill>
                <a:effectLst/>
              </a:rPr>
              <a:t>Who does our current programming typically attract?</a:t>
            </a:r>
          </a:p>
          <a:p>
            <a:pPr marL="742950" lvl="1" indent="-285750" algn="l">
              <a:buFont typeface="Arial" panose="020B0604020202020204" pitchFamily="34" charset="0"/>
              <a:buChar char="•"/>
            </a:pPr>
            <a:r>
              <a:rPr lang="en-US" sz="2400" b="0" i="0" dirty="0">
                <a:solidFill>
                  <a:srgbClr val="3A3B3F"/>
                </a:solidFill>
                <a:effectLst/>
              </a:rPr>
              <a:t>Why do we think that is?</a:t>
            </a:r>
          </a:p>
          <a:p>
            <a:pPr marL="742950" lvl="1" indent="-285750" algn="l">
              <a:spcAft>
                <a:spcPts val="200"/>
              </a:spcAft>
              <a:buFont typeface="Arial" panose="020B0604020202020204" pitchFamily="34" charset="0"/>
              <a:buChar char="•"/>
            </a:pPr>
            <a:r>
              <a:rPr lang="en-US" sz="2400" b="0" i="0" dirty="0">
                <a:solidFill>
                  <a:srgbClr val="3A3B3F"/>
                </a:solidFill>
                <a:effectLst/>
              </a:rPr>
              <a:t>How accessible are our programs in terms of location, date and time and more?</a:t>
            </a:r>
          </a:p>
          <a:p>
            <a:pPr marL="461963" indent="-234950">
              <a:spcBef>
                <a:spcPts val="200"/>
              </a:spcBef>
              <a:buFont typeface="Wingdings" panose="05000000000000000000" pitchFamily="2" charset="2"/>
              <a:buChar char="§"/>
            </a:pPr>
            <a:r>
              <a:rPr lang="en-US" sz="2400" b="1" dirty="0">
                <a:solidFill>
                  <a:schemeClr val="tx1"/>
                </a:solidFill>
              </a:rPr>
              <a:t>Communication</a:t>
            </a:r>
          </a:p>
          <a:p>
            <a:pPr marL="742950" lvl="1" indent="-285750" algn="l">
              <a:buFont typeface="Arial" panose="020B0604020202020204" pitchFamily="34" charset="0"/>
              <a:buChar char="•"/>
            </a:pPr>
            <a:r>
              <a:rPr lang="en-US" sz="2400" b="0" i="0" dirty="0">
                <a:solidFill>
                  <a:srgbClr val="3A3B3F"/>
                </a:solidFill>
                <a:effectLst/>
              </a:rPr>
              <a:t>What methods do we use to communicate upcoming programs and news for our branch?</a:t>
            </a:r>
          </a:p>
          <a:p>
            <a:pPr marL="742950" lvl="1" indent="-285750" algn="l">
              <a:buFont typeface="Arial" panose="020B0604020202020204" pitchFamily="34" charset="0"/>
              <a:buChar char="•"/>
            </a:pPr>
            <a:r>
              <a:rPr lang="en-US" sz="2400" b="0" i="0" dirty="0">
                <a:solidFill>
                  <a:srgbClr val="3A3B3F"/>
                </a:solidFill>
                <a:effectLst/>
              </a:rPr>
              <a:t>Who uses or does not use these methods?</a:t>
            </a:r>
          </a:p>
          <a:p>
            <a:pPr marL="742950" lvl="1" indent="-285750" algn="l">
              <a:buFont typeface="Arial" panose="020B0604020202020204" pitchFamily="34" charset="0"/>
              <a:buChar char="•"/>
            </a:pPr>
            <a:r>
              <a:rPr lang="en-US" sz="2400" b="0" i="0" dirty="0">
                <a:solidFill>
                  <a:srgbClr val="3A3B3F"/>
                </a:solidFill>
                <a:effectLst/>
              </a:rPr>
              <a:t>What methods are we not using?</a:t>
            </a:r>
          </a:p>
          <a:p>
            <a:pPr marL="742950" lvl="1" indent="-285750" algn="l">
              <a:buFont typeface="Arial" panose="020B0604020202020204" pitchFamily="34" charset="0"/>
              <a:buChar char="•"/>
            </a:pPr>
            <a:endParaRPr lang="en-US" sz="2400" b="0" i="0" dirty="0">
              <a:solidFill>
                <a:srgbClr val="3A3B3F"/>
              </a:solidFill>
              <a:effectLst/>
            </a:endParaRPr>
          </a:p>
        </p:txBody>
      </p:sp>
      <p:pic>
        <p:nvPicPr>
          <p:cNvPr id="5" name="Picture 4" descr="Logo&#10;&#10;Description automatically generated">
            <a:extLst>
              <a:ext uri="{FF2B5EF4-FFF2-40B4-BE49-F238E27FC236}">
                <a16:creationId xmlns:a16="http://schemas.microsoft.com/office/drawing/2014/main" id="{08DFAB25-CFA2-4B40-96CB-9B605BBE813A}"/>
              </a:ext>
            </a:extLst>
          </p:cNvPr>
          <p:cNvPicPr>
            <a:picLocks noChangeAspect="1"/>
          </p:cNvPicPr>
          <p:nvPr/>
        </p:nvPicPr>
        <p:blipFill>
          <a:blip r:embed="rId4"/>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2652509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dg and body-Franklin Gothic 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Hdg and body-Franklin Gothic Book">
      <a:majorFont>
        <a:latin typeface="Franklin Gothic Book"/>
        <a:ea typeface=""/>
        <a:cs typeface=""/>
      </a:majorFont>
      <a:minorFont>
        <a:latin typeface="Franklin Gothic Book"/>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2_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Hdg and body-Franklin Gothic Book">
      <a:majorFont>
        <a:latin typeface="Franklin Gothic Book"/>
        <a:ea typeface=""/>
        <a:cs typeface=""/>
      </a:majorFont>
      <a:minorFont>
        <a:latin typeface="Franklin Gothic Book"/>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ppt/theme/themeOverride3.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ppt/theme/themeOverride4.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ppt/theme/themeOverride5.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ppt/theme/themeOverride6.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ppt/theme/themeOverride7.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1570</TotalTime>
  <Words>2617</Words>
  <Application>Microsoft Office PowerPoint</Application>
  <PresentationFormat>Widescreen</PresentationFormat>
  <Paragraphs>223</Paragraphs>
  <Slides>17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Amasis MT Pro Medium</vt:lpstr>
      <vt:lpstr>Arial</vt:lpstr>
      <vt:lpstr>Calibri</vt:lpstr>
      <vt:lpstr>Franklin Gothic Book</vt:lpstr>
      <vt:lpstr>Franklin Gothic Medium</vt:lpstr>
      <vt:lpstr>Symbol</vt:lpstr>
      <vt:lpstr>Wingdings</vt:lpstr>
      <vt:lpstr>Work Sans</vt:lpstr>
      <vt:lpstr>Office Theme</vt:lpstr>
      <vt:lpstr>RetrospectVTI</vt:lpstr>
      <vt:lpstr>2_RetrospectVTI</vt:lpstr>
      <vt:lpstr>Diversity, Equity, and Inclusion</vt:lpstr>
      <vt:lpstr>PowerPoint Presentation</vt:lpstr>
      <vt:lpstr>Diversity Structure &amp; Planning</vt:lpstr>
      <vt:lpstr>Having Difficult Conversations</vt:lpstr>
      <vt:lpstr>Ground Rules</vt:lpstr>
      <vt:lpstr>Understand Your Conflict Resolution Style </vt:lpstr>
      <vt:lpstr>Stages of Inclusiveness</vt:lpstr>
      <vt:lpstr>Examine Your Current Progress</vt:lpstr>
      <vt:lpstr>Examine Your Current Progress</vt:lpstr>
      <vt:lpstr>Examine Your Current Progress</vt:lpstr>
      <vt:lpstr>Gather Your Membership Information</vt:lpstr>
      <vt:lpstr>Gather Your Program Information</vt:lpstr>
      <vt:lpstr>Moving Forward</vt:lpstr>
      <vt:lpstr>SMART Goal Setting</vt:lpstr>
      <vt:lpstr>Branch Activities (Plug ‘n Play)</vt:lpstr>
      <vt:lpstr>Lead Your Branch</vt:lpstr>
      <vt:lpstr>Actions for Reaching  a More Diverse Audience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INCLUSION</dc:title>
  <dc:creator>Sue Shineman</dc:creator>
  <cp:lastModifiedBy>Sue Shineman</cp:lastModifiedBy>
  <cp:revision>24</cp:revision>
  <cp:lastPrinted>2021-10-13T02:27:38Z</cp:lastPrinted>
  <dcterms:created xsi:type="dcterms:W3CDTF">2021-06-09T00:05:52Z</dcterms:created>
  <dcterms:modified xsi:type="dcterms:W3CDTF">2023-07-01T02:43:02Z</dcterms:modified>
</cp:coreProperties>
</file>