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4"/>
  </p:notesMasterIdLst>
  <p:sldIdLst>
    <p:sldId id="266" r:id="rId5"/>
    <p:sldId id="309" r:id="rId6"/>
    <p:sldId id="310" r:id="rId7"/>
    <p:sldId id="327" r:id="rId8"/>
    <p:sldId id="345" r:id="rId9"/>
    <p:sldId id="325" r:id="rId10"/>
    <p:sldId id="358" r:id="rId11"/>
    <p:sldId id="355" r:id="rId12"/>
    <p:sldId id="312" r:id="rId13"/>
    <p:sldId id="338" r:id="rId14"/>
    <p:sldId id="313" r:id="rId15"/>
    <p:sldId id="354" r:id="rId16"/>
    <p:sldId id="331" r:id="rId17"/>
    <p:sldId id="356" r:id="rId18"/>
    <p:sldId id="320" r:id="rId19"/>
    <p:sldId id="321" r:id="rId20"/>
    <p:sldId id="357" r:id="rId21"/>
    <p:sldId id="334" r:id="rId22"/>
    <p:sldId id="341"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44F941-34AB-EF33-D655-8D726A4EEF72}" name="Marsha Koch" initials="MK" userId="f50133a34085514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5913"/>
    <a:srgbClr val="396F81"/>
    <a:srgbClr val="C01EC0"/>
    <a:srgbClr val="FF00FF"/>
    <a:srgbClr val="69CBDF"/>
    <a:srgbClr val="68CCE0"/>
    <a:srgbClr val="76B6D2"/>
    <a:srgbClr val="FF9933"/>
    <a:srgbClr val="77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AB84E-2DCD-4C0A-BBC2-9442EA41A75F}" v="5" dt="2022-04-12T04:42:26.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82" autoAdjust="0"/>
    <p:restoredTop sz="76733" autoAdjust="0"/>
  </p:normalViewPr>
  <p:slideViewPr>
    <p:cSldViewPr snapToGrid="0">
      <p:cViewPr varScale="1">
        <p:scale>
          <a:sx n="43" d="100"/>
          <a:sy n="43" d="100"/>
        </p:scale>
        <p:origin x="364"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A0EC26B-D7E0-441C-AA32-B08793EFEA01}" type="datetimeFigureOut">
              <a:rPr lang="en-US" smtClean="0"/>
              <a:t>2/18/2024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8BD9B6-BFBB-487C-AEF6-85A153E7D0B9}" type="slidenum">
              <a:rPr lang="en-US" smtClean="0"/>
              <a:t>‹#›</a:t>
            </a:fld>
            <a:endParaRPr lang="en-US"/>
          </a:p>
        </p:txBody>
      </p:sp>
    </p:spTree>
    <p:extLst>
      <p:ext uri="{BB962C8B-B14F-4D97-AF65-F5344CB8AC3E}">
        <p14:creationId xmlns:p14="http://schemas.microsoft.com/office/powerpoint/2010/main" val="19312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dirty="0">
                <a:solidFill>
                  <a:schemeClr val="tx1"/>
                </a:solidFill>
                <a:effectLst/>
                <a:latin typeface="Amasis MT Pro Medium" panose="02040604050005020304" pitchFamily="18" charset="0"/>
              </a:rPr>
              <a:t>The terms cut across all facets of life — from access to education, to fairness in pay and salaries, to career advancement, and even homeownership. </a:t>
            </a:r>
          </a:p>
          <a:p>
            <a:pPr algn="l"/>
            <a:endParaRPr lang="en-US" sz="1400" b="0" i="0" dirty="0">
              <a:solidFill>
                <a:schemeClr val="tx1"/>
              </a:solidFill>
              <a:effectLst/>
              <a:latin typeface="Amasis MT Pro Medium" panose="02040604050005020304" pitchFamily="18" charset="0"/>
            </a:endParaRPr>
          </a:p>
          <a:p>
            <a:pPr algn="l"/>
            <a:r>
              <a:rPr lang="en-US" sz="1400" b="0" i="0" dirty="0">
                <a:solidFill>
                  <a:schemeClr val="tx1"/>
                </a:solidFill>
                <a:effectLst/>
                <a:latin typeface="Amasis MT Pro Medium" panose="02040604050005020304" pitchFamily="18" charset="0"/>
              </a:rPr>
              <a:t>But what exactly do we mean when we say diversity, equity and inclusion?</a:t>
            </a:r>
          </a:p>
          <a:p>
            <a:pPr algn="l"/>
            <a:endParaRPr lang="en-US" sz="1400" b="0" i="0" dirty="0">
              <a:solidFill>
                <a:schemeClr val="tx1"/>
              </a:solidFill>
              <a:effectLst/>
              <a:latin typeface="Amasis MT Pro Medium" panose="02040604050005020304" pitchFamily="18" charset="0"/>
            </a:endParaRPr>
          </a:p>
          <a:p>
            <a:pPr algn="l"/>
            <a:r>
              <a:rPr lang="en-US" sz="1400" b="0" i="0" dirty="0">
                <a:solidFill>
                  <a:schemeClr val="tx1"/>
                </a:solidFill>
                <a:effectLst/>
                <a:latin typeface="Amasis MT Pro Medium" panose="02040604050005020304" pitchFamily="18" charset="0"/>
              </a:rPr>
              <a:t>When discussing issues of diversity, equity and inclusion, it is important to understand the nuances of the language we use. </a:t>
            </a:r>
          </a:p>
          <a:p>
            <a:pPr algn="l"/>
            <a:endParaRPr lang="en-US" sz="1400" dirty="0">
              <a:solidFill>
                <a:schemeClr val="tx1"/>
              </a:solidFill>
              <a:latin typeface="Amasis MT Pro Medium" panose="02040604050005020304" pitchFamily="18" charset="0"/>
            </a:endParaRPr>
          </a:p>
          <a:p>
            <a:pPr marL="0" indent="0">
              <a:buNone/>
            </a:pPr>
            <a:r>
              <a:rPr lang="en-US" sz="1400" b="1" i="0" dirty="0">
                <a:solidFill>
                  <a:schemeClr val="tx1"/>
                </a:solidFill>
                <a:effectLst/>
                <a:latin typeface="Amasis MT Pro Medium" panose="02040604050005020304" pitchFamily="18" charset="0"/>
              </a:rPr>
              <a:t>As an organization, we are realistic: We don’t expect all our members to read a few definitions and become experts in diversity, equity, and inclusion.  </a:t>
            </a:r>
          </a:p>
          <a:p>
            <a:pPr marL="0" indent="0">
              <a:buNone/>
            </a:pPr>
            <a:r>
              <a:rPr lang="en-US" sz="1400" b="1" i="1" dirty="0">
                <a:solidFill>
                  <a:schemeClr val="tx1"/>
                </a:solidFill>
                <a:effectLst/>
                <a:latin typeface="Amasis MT Pro Medium" panose="02040604050005020304" pitchFamily="18" charset="0"/>
              </a:rPr>
              <a:t>This is a starting point.</a:t>
            </a:r>
          </a:p>
          <a:p>
            <a:pPr marL="0" indent="0">
              <a:buNone/>
            </a:pPr>
            <a:endParaRPr lang="en-US" sz="1400" b="1" i="1" dirty="0">
              <a:solidFill>
                <a:schemeClr val="tx1"/>
              </a:solidFill>
              <a:effectLst/>
              <a:latin typeface="Amasis MT Pro Medium" panose="02040604050005020304" pitchFamily="18" charset="0"/>
            </a:endParaRPr>
          </a:p>
          <a:p>
            <a:pPr marL="0" indent="0">
              <a:buNone/>
            </a:pPr>
            <a:r>
              <a:rPr lang="en-US" sz="2000" b="1" i="0" dirty="0">
                <a:solidFill>
                  <a:srgbClr val="3A3B3F"/>
                </a:solidFill>
                <a:effectLst/>
                <a:latin typeface="Franklin Gothic Heavy" panose="020B0903020102020204" pitchFamily="34" charset="0"/>
              </a:rPr>
              <a:t>We hope to help build your diversity knowledge, equip you with the right tools and develop the capabilities to implement these actions.</a:t>
            </a:r>
            <a:endParaRPr lang="en-US" sz="1400" b="1" i="1" dirty="0">
              <a:solidFill>
                <a:schemeClr val="tx1"/>
              </a:solidFill>
              <a:latin typeface="Franklin Gothic Heavy" panose="020B09030201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effectLst/>
                <a:latin typeface="Amasis MT Pro Medium" panose="02040604050005020304" pitchFamily="18" charset="0"/>
              </a:rPr>
              <a:t>AAUW’s goal is for members to </a:t>
            </a:r>
            <a:r>
              <a:rPr lang="en-US" sz="1200" b="1" dirty="0">
                <a:solidFill>
                  <a:schemeClr val="tx1"/>
                </a:solidFill>
                <a:latin typeface="Amasis MT Pro Medium" panose="02040604050005020304" pitchFamily="18" charset="0"/>
              </a:rPr>
              <a:t>understand what is meant </a:t>
            </a:r>
            <a:r>
              <a:rPr lang="en-US" sz="1200" b="1" i="0" dirty="0">
                <a:solidFill>
                  <a:schemeClr val="tx1"/>
                </a:solidFill>
                <a:effectLst/>
                <a:latin typeface="Amasis MT Pro Medium" panose="02040604050005020304" pitchFamily="18" charset="0"/>
              </a:rPr>
              <a:t>by equity.</a:t>
            </a:r>
          </a:p>
        </p:txBody>
      </p:sp>
      <p:sp>
        <p:nvSpPr>
          <p:cNvPr id="4" name="Slide Number Placeholder 3"/>
          <p:cNvSpPr>
            <a:spLocks noGrp="1"/>
          </p:cNvSpPr>
          <p:nvPr>
            <p:ph type="sldNum" sz="quarter" idx="5"/>
          </p:nvPr>
        </p:nvSpPr>
        <p:spPr/>
        <p:txBody>
          <a:bodyPr/>
          <a:lstStyle/>
          <a:p>
            <a:fld id="{E78BD9B6-BFBB-487C-AEF6-85A153E7D0B9}" type="slidenum">
              <a:rPr lang="en-US" smtClean="0"/>
              <a:t>1</a:t>
            </a:fld>
            <a:endParaRPr lang="en-US"/>
          </a:p>
        </p:txBody>
      </p:sp>
    </p:spTree>
    <p:extLst>
      <p:ext uri="{BB962C8B-B14F-4D97-AF65-F5344CB8AC3E}">
        <p14:creationId xmlns:p14="http://schemas.microsoft.com/office/powerpoint/2010/main" val="267405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should know that diversity makes for a rich tapestry and that all the threads are equal in value.  Maya Angelo</a:t>
            </a:r>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12</a:t>
            </a:fld>
            <a:endParaRPr lang="en-US"/>
          </a:p>
        </p:txBody>
      </p:sp>
    </p:spTree>
    <p:extLst>
      <p:ext uri="{BB962C8B-B14F-4D97-AF65-F5344CB8AC3E}">
        <p14:creationId xmlns:p14="http://schemas.microsoft.com/office/powerpoint/2010/main" val="372049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14</a:t>
            </a:fld>
            <a:endParaRPr lang="en-US"/>
          </a:p>
        </p:txBody>
      </p:sp>
    </p:spTree>
    <p:extLst>
      <p:ext uri="{BB962C8B-B14F-4D97-AF65-F5344CB8AC3E}">
        <p14:creationId xmlns:p14="http://schemas.microsoft.com/office/powerpoint/2010/main" val="94416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Inclusion = behaviors and actions</a:t>
            </a:r>
            <a:endParaRPr lang="en-US" b="0" i="0" dirty="0">
              <a:solidFill>
                <a:srgbClr val="3A3B3F"/>
              </a:solidFill>
              <a:effectLst/>
              <a:latin typeface="Work Sans" pitchFamily="2" charset="0"/>
            </a:endParaRPr>
          </a:p>
          <a:p>
            <a:endParaRPr lang="en-US" b="0" i="0" dirty="0">
              <a:solidFill>
                <a:srgbClr val="3A3B3F"/>
              </a:solidFill>
              <a:effectLst/>
              <a:latin typeface="Work Sans" pitchFamily="2" charset="0"/>
            </a:endParaRPr>
          </a:p>
          <a:p>
            <a:r>
              <a:rPr lang="en-US" b="0" i="0" dirty="0">
                <a:solidFill>
                  <a:srgbClr val="3A3B3F"/>
                </a:solidFill>
                <a:effectLst/>
                <a:latin typeface="Work Sans" pitchFamily="2" charset="0"/>
              </a:rPr>
              <a:t>To be truly inclusive, we often have to change the culture — and culture shifts can make people uncomfortable or give the sense that they are losing something. But that is absolutely not the case. In fact, the exact opposite is true: </a:t>
            </a:r>
            <a:r>
              <a:rPr lang="en-US" b="0" i="0" u="none" strike="noStrike" dirty="0">
                <a:solidFill>
                  <a:srgbClr val="246CB4"/>
                </a:solidFill>
                <a:effectLst/>
                <a:latin typeface="Work Sans" pitchFamily="2" charset="0"/>
                <a:hlinkClick r:id="rId3"/>
              </a:rPr>
              <a:t>Research suggests</a:t>
            </a:r>
            <a:r>
              <a:rPr lang="en-US" b="0" i="0" dirty="0">
                <a:solidFill>
                  <a:srgbClr val="3A3B3F"/>
                </a:solidFill>
                <a:effectLst/>
                <a:latin typeface="Work Sans" pitchFamily="2" charset="0"/>
              </a:rPr>
              <a:t> that in environments where people feel supported, welcomed, respected and valued are actually more productive; everyone feels a greater connection to the organization’s mission.</a:t>
            </a:r>
          </a:p>
          <a:p>
            <a:endParaRPr lang="en-US" b="0" i="0" dirty="0">
              <a:solidFill>
                <a:srgbClr val="3A3B3F"/>
              </a:solidFill>
              <a:effectLst/>
              <a:latin typeface="Work Sans" pitchFamily="2" charset="0"/>
            </a:endParaRPr>
          </a:p>
          <a:p>
            <a:endParaRPr lang="en-US" b="0" i="0" dirty="0">
              <a:solidFill>
                <a:srgbClr val="3A3B3F"/>
              </a:solidFill>
              <a:effectLst/>
              <a:latin typeface="Work Sans" pitchFamily="2" charset="0"/>
            </a:endParaRPr>
          </a:p>
          <a:p>
            <a:r>
              <a:rPr lang="en-US" sz="1200" b="0" i="0" dirty="0">
                <a:solidFill>
                  <a:srgbClr val="FF0000"/>
                </a:solidFill>
                <a:effectLst/>
                <a:latin typeface="Amasis MT Pro Medium" panose="02040604050005020304" pitchFamily="18" charset="0"/>
              </a:rPr>
              <a:t>Diversity</a:t>
            </a:r>
            <a:r>
              <a:rPr lang="en-US" b="0" i="0" dirty="0">
                <a:solidFill>
                  <a:srgbClr val="3A3B3F"/>
                </a:solidFill>
                <a:effectLst/>
                <a:latin typeface="Amasis MT Pro Medium" panose="02040604050005020304" pitchFamily="18" charset="0"/>
              </a:rPr>
              <a:t> </a:t>
            </a:r>
            <a:r>
              <a:rPr lang="en-US" sz="1200" b="0" i="0" dirty="0">
                <a:solidFill>
                  <a:schemeClr val="tx1"/>
                </a:solidFill>
                <a:effectLst/>
                <a:latin typeface="Amasis MT Pro Medium" panose="02040604050005020304" pitchFamily="18" charset="0"/>
              </a:rPr>
              <a:t>is only the beginning, and it isn’t enough. </a:t>
            </a:r>
            <a:endParaRPr lang="en-US" b="0" i="0" dirty="0">
              <a:solidFill>
                <a:srgbClr val="3A3B3F"/>
              </a:solidFill>
              <a:effectLst/>
              <a:latin typeface="Work Sans" pitchFamily="2" charset="0"/>
            </a:endParaRPr>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15</a:t>
            </a:fld>
            <a:endParaRPr lang="en-US"/>
          </a:p>
        </p:txBody>
      </p:sp>
    </p:spTree>
    <p:extLst>
      <p:ext uri="{BB962C8B-B14F-4D97-AF65-F5344CB8AC3E}">
        <p14:creationId xmlns:p14="http://schemas.microsoft.com/office/powerpoint/2010/main" val="214586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A3B3F"/>
                </a:solidFill>
                <a:effectLst/>
                <a:latin typeface="Work Sans" pitchFamily="2" charset="0"/>
              </a:rPr>
              <a:t>So, if diversity means the characteristics that make us unique, and inclusion refers to behaviors and actions, then what is belonging?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masis MT Pro Medium" panose="020406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masis MT Pro Medium" panose="020406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masis MT Pro Medium" panose="02040604050005020304" pitchFamily="18" charset="0"/>
              </a:rPr>
              <a:t>AAUW needs all of these things together — diversity, inclusion, and belonging — for our branches to continue to grow and thrive.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masis MT Pro Medium" panose="020406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masis MT Pro Medium" panose="02040604050005020304" pitchFamily="18" charset="0"/>
            </a:endParaRPr>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16</a:t>
            </a:fld>
            <a:endParaRPr lang="en-US"/>
          </a:p>
        </p:txBody>
      </p:sp>
    </p:spTree>
    <p:extLst>
      <p:ext uri="{BB962C8B-B14F-4D97-AF65-F5344CB8AC3E}">
        <p14:creationId xmlns:p14="http://schemas.microsoft.com/office/powerpoint/2010/main" val="315884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should know that diversity makes for a rich tapestry and that all the threads are equal in value.  Maya Angelo</a:t>
            </a:r>
          </a:p>
          <a:p>
            <a:endParaRPr lang="en-US" dirty="0"/>
          </a:p>
          <a:p>
            <a:r>
              <a:rPr lang="en-US" b="0" i="0" dirty="0">
                <a:solidFill>
                  <a:srgbClr val="444444"/>
                </a:solidFill>
                <a:effectLst/>
                <a:latin typeface="Arial" panose="020B0604020202020204" pitchFamily="34" charset="0"/>
              </a:rPr>
              <a:t>Equality is simply making accommodations available to those who qualify. Equity refers to the specific things each person needs to succeed. As an example, a person might ask to work from home a few days a week because of a medical condition. Providing the option to work remotely allows them to fulfill their full potential at their job. Not everyone will require the same accommodations while some may need more than others. Equity is based on specific, individual needs, but equality is the desired outcome.</a:t>
            </a:r>
          </a:p>
          <a:p>
            <a:endParaRPr lang="en-US" b="0" i="0" dirty="0">
              <a:solidFill>
                <a:srgbClr val="444444"/>
              </a:solidFill>
              <a:effectLst/>
              <a:latin typeface="Arial" panose="020B0604020202020204" pitchFamily="34" charset="0"/>
            </a:endParaRPr>
          </a:p>
          <a:p>
            <a:r>
              <a:rPr lang="en-US" dirty="0"/>
              <a:t>https://www.humanrightscareers.com/issues/examples-of-equality-and-equity-in-the-workplace/</a:t>
            </a:r>
          </a:p>
        </p:txBody>
      </p:sp>
      <p:sp>
        <p:nvSpPr>
          <p:cNvPr id="4" name="Slide Number Placeholder 3"/>
          <p:cNvSpPr>
            <a:spLocks noGrp="1"/>
          </p:cNvSpPr>
          <p:nvPr>
            <p:ph type="sldNum" sz="quarter" idx="5"/>
          </p:nvPr>
        </p:nvSpPr>
        <p:spPr/>
        <p:txBody>
          <a:bodyPr/>
          <a:lstStyle/>
          <a:p>
            <a:fld id="{E78BD9B6-BFBB-487C-AEF6-85A153E7D0B9}" type="slidenum">
              <a:rPr lang="en-US" smtClean="0"/>
              <a:t>17</a:t>
            </a:fld>
            <a:endParaRPr lang="en-US"/>
          </a:p>
        </p:txBody>
      </p:sp>
    </p:spTree>
    <p:extLst>
      <p:ext uri="{BB962C8B-B14F-4D97-AF65-F5344CB8AC3E}">
        <p14:creationId xmlns:p14="http://schemas.microsoft.com/office/powerpoint/2010/main" val="1509334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18</a:t>
            </a:fld>
            <a:endParaRPr lang="en-US"/>
          </a:p>
        </p:txBody>
      </p:sp>
    </p:spTree>
    <p:extLst>
      <p:ext uri="{BB962C8B-B14F-4D97-AF65-F5344CB8AC3E}">
        <p14:creationId xmlns:p14="http://schemas.microsoft.com/office/powerpoint/2010/main" val="80596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19</a:t>
            </a:fld>
            <a:endParaRPr lang="en-US"/>
          </a:p>
        </p:txBody>
      </p:sp>
    </p:spTree>
    <p:extLst>
      <p:ext uri="{BB962C8B-B14F-4D97-AF65-F5344CB8AC3E}">
        <p14:creationId xmlns:p14="http://schemas.microsoft.com/office/powerpoint/2010/main" val="381604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masis MT Pro Medium" panose="02040604050005020304" pitchFamily="18" charset="0"/>
              </a:rPr>
              <a:t>Failing to incorporate diversity into what </a:t>
            </a:r>
            <a:r>
              <a:rPr lang="en-US" dirty="0">
                <a:solidFill>
                  <a:schemeClr val="tx1"/>
                </a:solidFill>
                <a:latin typeface="Amasis MT Pro Medium" panose="02040604050005020304" pitchFamily="18" charset="0"/>
              </a:rPr>
              <a:t>AAUW</a:t>
            </a:r>
            <a:r>
              <a:rPr lang="en-US" b="0" i="0" dirty="0">
                <a:solidFill>
                  <a:schemeClr val="tx1"/>
                </a:solidFill>
                <a:effectLst/>
                <a:latin typeface="Amasis MT Pro Medium" panose="02040604050005020304" pitchFamily="18" charset="0"/>
              </a:rPr>
              <a:t> does – not just our membership, but throughout the organization – and aligning it to our organizational mission and goals can cause a catastrophic error, </a:t>
            </a:r>
            <a:r>
              <a:rPr lang="en-US" dirty="0">
                <a:solidFill>
                  <a:schemeClr val="tx1"/>
                </a:solidFill>
                <a:latin typeface="Amasis MT Pro Medium" panose="02040604050005020304" pitchFamily="18" charset="0"/>
              </a:rPr>
              <a:t>from which</a:t>
            </a:r>
            <a:r>
              <a:rPr lang="en-US" b="0" i="0" dirty="0">
                <a:solidFill>
                  <a:schemeClr val="tx1"/>
                </a:solidFill>
                <a:effectLst/>
                <a:latin typeface="Amasis MT Pro Medium" panose="02040604050005020304" pitchFamily="18" charset="0"/>
              </a:rPr>
              <a:t> we may not be able to recover.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masis MT Pro Medium" panose="02040604050005020304" pitchFamily="18" charset="0"/>
            </a:endParaRPr>
          </a:p>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Diversity in volunteering provides many advantages including: </a:t>
            </a:r>
          </a:p>
          <a:p>
            <a:r>
              <a:rPr lang="en-US" sz="1800" b="0" i="0" u="none" strike="noStrike" baseline="0" dirty="0">
                <a:solidFill>
                  <a:srgbClr val="000000"/>
                </a:solidFill>
                <a:latin typeface="Arial" panose="020B0604020202020204" pitchFamily="34" charset="0"/>
              </a:rPr>
              <a:t>--The creation of a more positive and inclusive image </a:t>
            </a:r>
          </a:p>
          <a:p>
            <a:r>
              <a:rPr lang="en-US" sz="1800" b="0" i="0" u="none" strike="noStrike" baseline="0" dirty="0">
                <a:solidFill>
                  <a:srgbClr val="000000"/>
                </a:solidFill>
                <a:latin typeface="Arial" panose="020B0604020202020204" pitchFamily="34" charset="0"/>
              </a:rPr>
              <a:t>--Being representative of the wider community by the involvement of volunteers from different backgrounds </a:t>
            </a:r>
          </a:p>
          <a:p>
            <a:r>
              <a:rPr lang="en-US" sz="1800" b="0" i="0" u="none" strike="noStrike" baseline="0" dirty="0">
                <a:solidFill>
                  <a:srgbClr val="000000"/>
                </a:solidFill>
                <a:latin typeface="Arial" panose="020B0604020202020204" pitchFamily="34" charset="0"/>
              </a:rPr>
              <a:t>--Being more able to understand and respond to the needs of your local community </a:t>
            </a:r>
          </a:p>
          <a:p>
            <a:r>
              <a:rPr lang="en-US" sz="1800" b="0" i="0" u="none" strike="noStrike" baseline="0" dirty="0">
                <a:solidFill>
                  <a:srgbClr val="000000"/>
                </a:solidFill>
                <a:latin typeface="Arial" panose="020B0604020202020204" pitchFamily="34" charset="0"/>
              </a:rPr>
              <a:t>--New ideas and fresh approaches generated by people from different backgrounds and with different outlooks </a:t>
            </a:r>
          </a:p>
          <a:p>
            <a:r>
              <a:rPr lang="en-US" sz="1800" b="0" i="0" u="none" strike="noStrike" baseline="0" dirty="0">
                <a:solidFill>
                  <a:srgbClr val="000000"/>
                </a:solidFill>
                <a:latin typeface="Arial" panose="020B0604020202020204" pitchFamily="34" charset="0"/>
              </a:rPr>
              <a:t>--A broader range of skills and abilities </a:t>
            </a:r>
          </a:p>
          <a:p>
            <a:r>
              <a:rPr lang="en-US" sz="1800" b="0" i="0" u="none" strike="noStrike" baseline="0" dirty="0">
                <a:solidFill>
                  <a:srgbClr val="000000"/>
                </a:solidFill>
                <a:latin typeface="Arial" panose="020B0604020202020204" pitchFamily="34" charset="0"/>
              </a:rPr>
              <a:t>--Helping your volunteers to be role models which will encourage others from similar groups to volunteer and help increase their aspirations </a:t>
            </a:r>
          </a:p>
          <a:p>
            <a:r>
              <a:rPr lang="en-US" sz="1800" b="0" i="0" u="none" strike="noStrike" baseline="0" dirty="0">
                <a:solidFill>
                  <a:srgbClr val="000000"/>
                </a:solidFill>
                <a:latin typeface="Arial" panose="020B0604020202020204" pitchFamily="34" charset="0"/>
              </a:rPr>
              <a:t>--More confidence in working with people from different backgrounds </a:t>
            </a:r>
          </a:p>
          <a:p>
            <a:r>
              <a:rPr lang="en-US" sz="1800" b="0" i="0" u="none" strike="noStrike" baseline="0" dirty="0">
                <a:solidFill>
                  <a:srgbClr val="000000"/>
                </a:solidFill>
                <a:latin typeface="Arial" panose="020B0604020202020204" pitchFamily="34" charset="0"/>
              </a:rPr>
              <a:t>--Eligibility for wider sources of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masis MT Pro Medium" panose="02040604050005020304" pitchFamily="18" charset="0"/>
            </a:endParaRPr>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2</a:t>
            </a:fld>
            <a:endParaRPr lang="en-US"/>
          </a:p>
        </p:txBody>
      </p:sp>
    </p:spTree>
    <p:extLst>
      <p:ext uri="{BB962C8B-B14F-4D97-AF65-F5344CB8AC3E}">
        <p14:creationId xmlns:p14="http://schemas.microsoft.com/office/powerpoint/2010/main" val="338469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masis MT Pro Medium" panose="02040604050005020304" pitchFamily="18" charset="0"/>
              </a:rPr>
              <a:t>R</a:t>
            </a:r>
            <a:r>
              <a:rPr lang="en-US" b="0" i="0" dirty="0">
                <a:solidFill>
                  <a:schemeClr val="tx1"/>
                </a:solidFill>
                <a:effectLst/>
                <a:latin typeface="Amasis MT Pro Medium" panose="02040604050005020304" pitchFamily="18" charset="0"/>
              </a:rPr>
              <a:t>ecognizing what makes us different and unique is important and, without taking diversity into consideration, we run the risk of excluding some individuals.</a:t>
            </a:r>
          </a:p>
          <a:p>
            <a:endParaRPr lang="en-US" dirty="0"/>
          </a:p>
          <a:p>
            <a:r>
              <a:rPr lang="en-US" sz="1200" dirty="0"/>
              <a:t>Being unique is important.</a:t>
            </a:r>
          </a:p>
          <a:p>
            <a:endParaRPr lang="en-US" sz="1200" dirty="0"/>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3</a:t>
            </a:fld>
            <a:endParaRPr lang="en-US"/>
          </a:p>
        </p:txBody>
      </p:sp>
    </p:spTree>
    <p:extLst>
      <p:ext uri="{BB962C8B-B14F-4D97-AF65-F5344CB8AC3E}">
        <p14:creationId xmlns:p14="http://schemas.microsoft.com/office/powerpoint/2010/main" val="280791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masis MT Pro Medium" panose="02040604050005020304" pitchFamily="18" charset="0"/>
              </a:rPr>
              <a:t>People</a:t>
            </a:r>
            <a:r>
              <a:rPr lang="en-US" sz="1200" b="1" i="0" dirty="0">
                <a:solidFill>
                  <a:schemeClr val="tx1"/>
                </a:solidFill>
                <a:effectLst/>
                <a:latin typeface="Amasis MT Pro Medium" panose="02040604050005020304" pitchFamily="18" charset="0"/>
              </a:rPr>
              <a:t> find comfort in likeness.</a:t>
            </a:r>
            <a:r>
              <a:rPr lang="en-US" sz="1200" b="0" i="0" dirty="0">
                <a:solidFill>
                  <a:schemeClr val="tx1"/>
                </a:solidFill>
                <a:effectLst/>
                <a:latin typeface="Amasis MT Pro Medium" panose="02040604050005020304" pitchFamily="18" charset="0"/>
              </a:rPr>
              <a:t> We have a tendency to seek the company of those most similar to us in a variety of ways . . . age, gender and ethnicity being just </a:t>
            </a:r>
            <a:r>
              <a:rPr lang="en-US" sz="1200" dirty="0">
                <a:solidFill>
                  <a:schemeClr val="tx1"/>
                </a:solidFill>
                <a:latin typeface="Amasis MT Pro Medium" panose="02040604050005020304" pitchFamily="18" charset="0"/>
              </a:rPr>
              <a:t>a few</a:t>
            </a:r>
            <a:r>
              <a:rPr lang="en-US" sz="1200" b="0" i="0" dirty="0">
                <a:solidFill>
                  <a:schemeClr val="tx1"/>
                </a:solidFill>
                <a:effectLst/>
                <a:latin typeface="Amasis MT Pro Medium" panose="020406040500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effectLst/>
              <a:latin typeface="Amasis MT Pro Medium" panose="02040604050005020304" pitchFamily="18" charset="0"/>
            </a:endParaRPr>
          </a:p>
          <a:p>
            <a:pPr algn="l"/>
            <a:r>
              <a:rPr lang="en-US" b="1" i="0" dirty="0">
                <a:solidFill>
                  <a:srgbClr val="202124"/>
                </a:solidFill>
                <a:effectLst/>
                <a:latin typeface="Google Sans"/>
              </a:rPr>
              <a:t>7 Biggest Diversity Issues in The Workplace</a:t>
            </a:r>
            <a:endParaRPr lang="en-US" b="0" i="0" dirty="0">
              <a:solidFill>
                <a:srgbClr val="202124"/>
              </a:solidFill>
              <a:effectLst/>
              <a:latin typeface="Google Sans"/>
            </a:endParaRPr>
          </a:p>
          <a:p>
            <a:pPr algn="l">
              <a:buFont typeface="Arial" panose="020B0604020202020204" pitchFamily="34" charset="0"/>
              <a:buChar char="•"/>
            </a:pPr>
            <a:r>
              <a:rPr lang="en-US" b="0" i="0" dirty="0">
                <a:solidFill>
                  <a:srgbClr val="202124"/>
                </a:solidFill>
                <a:effectLst/>
                <a:latin typeface="Roboto" panose="02000000000000000000" pitchFamily="2" charset="0"/>
              </a:rPr>
              <a:t>Acceptance and Respect. ...</a:t>
            </a:r>
          </a:p>
          <a:p>
            <a:pPr algn="l">
              <a:buFont typeface="Arial" panose="020B0604020202020204" pitchFamily="34" charset="0"/>
              <a:buChar char="•"/>
            </a:pPr>
            <a:r>
              <a:rPr lang="en-US" b="0" i="0" dirty="0">
                <a:solidFill>
                  <a:srgbClr val="202124"/>
                </a:solidFill>
                <a:effectLst/>
                <a:latin typeface="Roboto" panose="02000000000000000000" pitchFamily="2" charset="0"/>
              </a:rPr>
              <a:t>Accommodation of Beliefs. ...</a:t>
            </a:r>
          </a:p>
          <a:p>
            <a:pPr algn="l">
              <a:buFont typeface="Arial" panose="020B0604020202020204" pitchFamily="34" charset="0"/>
              <a:buChar char="•"/>
            </a:pPr>
            <a:r>
              <a:rPr lang="en-US" b="0" i="0" dirty="0">
                <a:solidFill>
                  <a:srgbClr val="202124"/>
                </a:solidFill>
                <a:effectLst/>
                <a:latin typeface="Roboto" panose="02000000000000000000" pitchFamily="2" charset="0"/>
              </a:rPr>
              <a:t>Ethnic and Cultural Differences. ...</a:t>
            </a:r>
          </a:p>
          <a:p>
            <a:pPr algn="l">
              <a:buFont typeface="Arial" panose="020B0604020202020204" pitchFamily="34" charset="0"/>
              <a:buChar char="•"/>
            </a:pPr>
            <a:r>
              <a:rPr lang="en-US" b="0" i="0" dirty="0">
                <a:solidFill>
                  <a:srgbClr val="202124"/>
                </a:solidFill>
                <a:effectLst/>
                <a:latin typeface="Roboto" panose="02000000000000000000" pitchFamily="2" charset="0"/>
              </a:rPr>
              <a:t>Gender Equality at the workplace is yet to go mainstream. ...</a:t>
            </a:r>
          </a:p>
          <a:p>
            <a:pPr algn="l">
              <a:buFont typeface="Arial" panose="020B0604020202020204" pitchFamily="34" charset="0"/>
              <a:buChar char="•"/>
            </a:pPr>
            <a:r>
              <a:rPr lang="en-US" b="0" i="0" dirty="0">
                <a:solidFill>
                  <a:srgbClr val="202124"/>
                </a:solidFill>
                <a:effectLst/>
                <a:latin typeface="Roboto" panose="02000000000000000000" pitchFamily="2" charset="0"/>
              </a:rPr>
              <a:t>Physical and Mental Disabilities. ...</a:t>
            </a:r>
          </a:p>
          <a:p>
            <a:pPr algn="l">
              <a:buFont typeface="Arial" panose="020B0604020202020204" pitchFamily="34" charset="0"/>
              <a:buChar char="•"/>
            </a:pPr>
            <a:r>
              <a:rPr lang="en-US" b="0" i="0" dirty="0">
                <a:solidFill>
                  <a:srgbClr val="202124"/>
                </a:solidFill>
                <a:effectLst/>
                <a:latin typeface="Roboto" panose="02000000000000000000" pitchFamily="2" charset="0"/>
              </a:rPr>
              <a:t>Generation Gaps. ...</a:t>
            </a:r>
          </a:p>
          <a:p>
            <a:pPr algn="l">
              <a:buFont typeface="Arial" panose="020B0604020202020204" pitchFamily="34" charset="0"/>
              <a:buChar char="•"/>
            </a:pPr>
            <a:r>
              <a:rPr lang="en-US" b="0" i="0" dirty="0">
                <a:solidFill>
                  <a:srgbClr val="202124"/>
                </a:solidFill>
                <a:effectLst/>
                <a:latin typeface="Roboto" panose="02000000000000000000" pitchFamily="2" charset="0"/>
              </a:rPr>
              <a:t>Language and Communication.</a:t>
            </a:r>
          </a:p>
          <a:p>
            <a:pPr algn="l">
              <a:buFont typeface="Arial" panose="020B0604020202020204" pitchFamily="34" charset="0"/>
              <a:buChar char="•"/>
            </a:pPr>
            <a:endParaRPr lang="en-US" b="0" i="0" dirty="0">
              <a:solidFill>
                <a:srgbClr val="202124"/>
              </a:solidFill>
              <a:effectLst/>
              <a:latin typeface="Roboto" panose="02000000000000000000" pitchFamily="2" charset="0"/>
            </a:endParaRPr>
          </a:p>
          <a:p>
            <a:pPr algn="l">
              <a:buFont typeface="Arial" panose="020B0604020202020204" pitchFamily="34" charset="0"/>
              <a:buNone/>
            </a:pPr>
            <a:r>
              <a:rPr lang="en-US" b="0" i="0" dirty="0">
                <a:solidFill>
                  <a:srgbClr val="202124"/>
                </a:solidFill>
                <a:effectLst/>
                <a:latin typeface="Roboto" panose="02000000000000000000" pitchFamily="2" charset="0"/>
              </a:rPr>
              <a:t>____________________________________________</a:t>
            </a:r>
          </a:p>
          <a:p>
            <a:pPr algn="l">
              <a:buFont typeface="Arial" panose="020B0604020202020204" pitchFamily="34" charset="0"/>
              <a:buChar char="•"/>
            </a:pPr>
            <a:endParaRPr lang="en-US" b="0"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Roboto" panose="02000000000000000000" pitchFamily="2" charset="0"/>
              </a:rPr>
              <a:t>8 Strategies For Creating A More Inclusive Volunteer Program -- </a:t>
            </a:r>
            <a:r>
              <a:rPr lang="en-US" b="0" i="0" u="none" strike="noStrike" dirty="0">
                <a:solidFill>
                  <a:srgbClr val="444444"/>
                </a:solidFill>
                <a:effectLst/>
                <a:latin typeface="Montserrat" panose="00000500000000000000" pitchFamily="2" charset="0"/>
                <a:hlinkClick r:id="rId3"/>
              </a:rPr>
              <a:t>8 Strategies For Creating A More Inclusive Volunteer Program</a:t>
            </a:r>
            <a:endParaRPr lang="en-US" b="0" i="0" dirty="0">
              <a:solidFill>
                <a:srgbClr val="444444"/>
              </a:solidFill>
              <a:effectLst/>
              <a:latin typeface="Montserrat" panose="00000500000000000000" pitchFamily="2" charset="0"/>
            </a:endParaRPr>
          </a:p>
          <a:p>
            <a:pPr algn="l">
              <a:buFont typeface="+mj-lt"/>
              <a:buAutoNum type="arabicPeriod"/>
            </a:pPr>
            <a:r>
              <a:rPr lang="en-US" b="0" i="0" dirty="0">
                <a:solidFill>
                  <a:srgbClr val="202124"/>
                </a:solidFill>
                <a:effectLst/>
                <a:latin typeface="Roboto" panose="02000000000000000000" pitchFamily="2" charset="0"/>
              </a:rPr>
              <a:t>Strategy #1: Shift Your Language. ...</a:t>
            </a:r>
          </a:p>
          <a:p>
            <a:pPr algn="l">
              <a:buFont typeface="+mj-lt"/>
              <a:buAutoNum type="arabicPeriod"/>
            </a:pPr>
            <a:r>
              <a:rPr lang="en-US" b="0" i="0" dirty="0">
                <a:solidFill>
                  <a:srgbClr val="202124"/>
                </a:solidFill>
                <a:effectLst/>
                <a:latin typeface="Roboto" panose="02000000000000000000" pitchFamily="2" charset="0"/>
              </a:rPr>
              <a:t>Strategy #2: Build Relationships. ...</a:t>
            </a:r>
          </a:p>
          <a:p>
            <a:pPr algn="l">
              <a:buFont typeface="+mj-lt"/>
              <a:buAutoNum type="arabicPeriod"/>
            </a:pPr>
            <a:r>
              <a:rPr lang="en-US" b="0" i="0" dirty="0">
                <a:solidFill>
                  <a:srgbClr val="202124"/>
                </a:solidFill>
                <a:effectLst/>
                <a:latin typeface="Roboto" panose="02000000000000000000" pitchFamily="2" charset="0"/>
              </a:rPr>
              <a:t>Strategy #3: Understand The Importance Of Socio-Economic Status. ...</a:t>
            </a:r>
          </a:p>
          <a:p>
            <a:pPr algn="l">
              <a:buFont typeface="+mj-lt"/>
              <a:buAutoNum type="arabicPeriod"/>
            </a:pPr>
            <a:r>
              <a:rPr lang="en-US" b="0" i="0" dirty="0">
                <a:solidFill>
                  <a:srgbClr val="202124"/>
                </a:solidFill>
                <a:effectLst/>
                <a:latin typeface="Roboto" panose="02000000000000000000" pitchFamily="2" charset="0"/>
              </a:rPr>
              <a:t>Strategy #4: Embrace Skills-Based Opportunities. ...</a:t>
            </a:r>
          </a:p>
          <a:p>
            <a:pPr algn="l">
              <a:buFont typeface="+mj-lt"/>
              <a:buAutoNum type="arabicPeriod"/>
            </a:pPr>
            <a:r>
              <a:rPr lang="en-US" b="0" i="0" dirty="0">
                <a:solidFill>
                  <a:srgbClr val="202124"/>
                </a:solidFill>
                <a:effectLst/>
                <a:latin typeface="Roboto" panose="02000000000000000000" pitchFamily="2" charset="0"/>
              </a:rPr>
              <a:t>Strategy #5: Recruit From Those Who Use Your Services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202124"/>
                </a:solidFill>
                <a:effectLst/>
                <a:latin typeface="Roboto" panose="02000000000000000000" pitchFamily="2" charset="0"/>
              </a:rPr>
              <a:t>Strategy #6: </a:t>
            </a:r>
            <a:r>
              <a:rPr lang="en-US" b="1" i="0" dirty="0">
                <a:solidFill>
                  <a:srgbClr val="666666"/>
                </a:solidFill>
                <a:effectLst/>
                <a:latin typeface="Montserrat" panose="00000500000000000000" pitchFamily="2" charset="0"/>
              </a:rPr>
              <a:t>Partner To Engage Groups Of Youth (for volunteer services on projects)</a:t>
            </a:r>
            <a:endParaRPr lang="en-US" b="0" i="0" dirty="0">
              <a:solidFill>
                <a:srgbClr val="202124"/>
              </a:solidFill>
              <a:effectLst/>
              <a:latin typeface="Roboto" panose="02000000000000000000" pitchFamily="2" charset="0"/>
            </a:endParaRPr>
          </a:p>
          <a:p>
            <a:pPr algn="l">
              <a:buFont typeface="+mj-lt"/>
              <a:buAutoNum type="arabicPeriod"/>
            </a:pPr>
            <a:r>
              <a:rPr lang="en-US" b="0" i="0" dirty="0">
                <a:solidFill>
                  <a:srgbClr val="202124"/>
                </a:solidFill>
                <a:effectLst/>
                <a:latin typeface="Roboto" panose="02000000000000000000" pitchFamily="2" charset="0"/>
              </a:rPr>
              <a:t>Strategy #7: Remove Barriers (such as required background checks, strict requirements that are hard for low-income people to meet)</a:t>
            </a:r>
          </a:p>
          <a:p>
            <a:pPr algn="l">
              <a:buFont typeface="+mj-lt"/>
              <a:buAutoNum type="arabicPeriod"/>
            </a:pPr>
            <a:r>
              <a:rPr lang="en-US" b="0" i="0" dirty="0">
                <a:solidFill>
                  <a:srgbClr val="202124"/>
                </a:solidFill>
                <a:effectLst/>
                <a:latin typeface="Roboto" panose="02000000000000000000" pitchFamily="2" charset="0"/>
              </a:rPr>
              <a:t>Strategy #8: Create an Inclusive Organizational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effectLst/>
              <a:latin typeface="Amasis MT Pro Medium" panose="02040604050005020304" pitchFamily="18" charset="0"/>
            </a:endParaRPr>
          </a:p>
          <a:p>
            <a:pPr algn="l"/>
            <a:r>
              <a:rPr lang="en-US" b="1" i="0" dirty="0">
                <a:solidFill>
                  <a:srgbClr val="202124"/>
                </a:solidFill>
                <a:effectLst/>
                <a:latin typeface="Roboto" panose="02000000000000000000" pitchFamily="2" charset="0"/>
              </a:rPr>
              <a:t>when it comes to workplaces, there are 7 primary types of diversity we can see (source: https://blog.vantagecircle.com/types-of-diversity/)</a:t>
            </a:r>
            <a:endParaRPr lang="en-US" b="0" i="0" dirty="0">
              <a:solidFill>
                <a:srgbClr val="202124"/>
              </a:solidFill>
              <a:effectLst/>
              <a:latin typeface="Roboto" panose="02000000000000000000" pitchFamily="2" charset="0"/>
            </a:endParaRPr>
          </a:p>
          <a:p>
            <a:pPr algn="l">
              <a:buFont typeface="Arial" panose="020B0604020202020204" pitchFamily="34" charset="0"/>
              <a:buChar char="•"/>
            </a:pPr>
            <a:r>
              <a:rPr lang="en-US" b="0" i="0" dirty="0">
                <a:solidFill>
                  <a:srgbClr val="202124"/>
                </a:solidFill>
                <a:effectLst/>
                <a:latin typeface="Roboto" panose="02000000000000000000" pitchFamily="2" charset="0"/>
              </a:rPr>
              <a:t>Race and Ethnicity. ...</a:t>
            </a:r>
          </a:p>
          <a:p>
            <a:pPr algn="l">
              <a:buFont typeface="Arial" panose="020B0604020202020204" pitchFamily="34" charset="0"/>
              <a:buChar char="•"/>
            </a:pPr>
            <a:r>
              <a:rPr lang="en-US" b="0" i="0" dirty="0">
                <a:solidFill>
                  <a:srgbClr val="202124"/>
                </a:solidFill>
                <a:effectLst/>
                <a:latin typeface="Roboto" panose="02000000000000000000" pitchFamily="2" charset="0"/>
              </a:rPr>
              <a:t>Age and Generation. ...</a:t>
            </a:r>
          </a:p>
          <a:p>
            <a:pPr algn="l">
              <a:buFont typeface="Arial" panose="020B0604020202020204" pitchFamily="34" charset="0"/>
              <a:buChar char="•"/>
            </a:pPr>
            <a:r>
              <a:rPr lang="en-US" b="0" i="0" dirty="0">
                <a:solidFill>
                  <a:srgbClr val="202124"/>
                </a:solidFill>
                <a:effectLst/>
                <a:latin typeface="Roboto" panose="02000000000000000000" pitchFamily="2" charset="0"/>
              </a:rPr>
              <a:t>Gender and Gender Identity. ...</a:t>
            </a:r>
          </a:p>
          <a:p>
            <a:pPr algn="l">
              <a:buFont typeface="Arial" panose="020B0604020202020204" pitchFamily="34" charset="0"/>
              <a:buChar char="•"/>
            </a:pPr>
            <a:r>
              <a:rPr lang="en-US" b="0" i="0" dirty="0">
                <a:solidFill>
                  <a:srgbClr val="202124"/>
                </a:solidFill>
                <a:effectLst/>
                <a:latin typeface="Roboto" panose="02000000000000000000" pitchFamily="2" charset="0"/>
              </a:rPr>
              <a:t>Sexual Orientation. ...</a:t>
            </a:r>
          </a:p>
          <a:p>
            <a:pPr algn="l">
              <a:buFont typeface="Arial" panose="020B0604020202020204" pitchFamily="34" charset="0"/>
              <a:buChar char="•"/>
            </a:pPr>
            <a:r>
              <a:rPr lang="en-US" b="0" i="0" dirty="0">
                <a:solidFill>
                  <a:srgbClr val="202124"/>
                </a:solidFill>
                <a:effectLst/>
                <a:latin typeface="Roboto" panose="02000000000000000000" pitchFamily="2" charset="0"/>
              </a:rPr>
              <a:t>Religious and Spiritual Beliefs. ...</a:t>
            </a:r>
          </a:p>
          <a:p>
            <a:pPr algn="l">
              <a:buFont typeface="Arial" panose="020B0604020202020204" pitchFamily="34" charset="0"/>
              <a:buChar char="•"/>
            </a:pPr>
            <a:r>
              <a:rPr lang="en-US" b="0" i="0" dirty="0">
                <a:solidFill>
                  <a:srgbClr val="202124"/>
                </a:solidFill>
                <a:effectLst/>
                <a:latin typeface="Roboto" panose="02000000000000000000" pitchFamily="2" charset="0"/>
              </a:rPr>
              <a:t>Disability. ...</a:t>
            </a:r>
          </a:p>
          <a:p>
            <a:pPr algn="l">
              <a:buFont typeface="Arial" panose="020B0604020202020204" pitchFamily="34" charset="0"/>
              <a:buChar char="•"/>
            </a:pPr>
            <a:r>
              <a:rPr lang="en-US" b="0" i="0" dirty="0">
                <a:solidFill>
                  <a:srgbClr val="202124"/>
                </a:solidFill>
                <a:effectLst/>
                <a:latin typeface="Roboto" panose="02000000000000000000" pitchFamily="2" charset="0"/>
              </a:rPr>
              <a:t>Socioeconomic Status and Background.</a:t>
            </a:r>
          </a:p>
          <a:p>
            <a:pPr algn="l"/>
            <a:endParaRPr lang="en-US" b="1" i="0" dirty="0">
              <a:solidFill>
                <a:srgbClr val="202124"/>
              </a:solidFill>
              <a:effectLst/>
              <a:latin typeface="Roboto" panose="02000000000000000000" pitchFamily="2" charset="0"/>
            </a:endParaRPr>
          </a:p>
          <a:p>
            <a:pPr algn="l"/>
            <a:endParaRPr lang="en-US" b="1" i="0" dirty="0">
              <a:solidFill>
                <a:srgbClr val="202124"/>
              </a:solidFill>
              <a:effectLst/>
              <a:latin typeface="Roboto" panose="02000000000000000000" pitchFamily="2" charset="0"/>
            </a:endParaRPr>
          </a:p>
          <a:p>
            <a:pPr algn="l"/>
            <a:r>
              <a:rPr lang="en-US" b="1" i="0" dirty="0">
                <a:solidFill>
                  <a:srgbClr val="202124"/>
                </a:solidFill>
                <a:effectLst/>
                <a:latin typeface="Roboto" panose="02000000000000000000" pitchFamily="2" charset="0"/>
              </a:rPr>
              <a:t>Top Challenges of Diversity in the Workplace—And How to Address Them</a:t>
            </a:r>
            <a:endParaRPr lang="en-US" b="0" i="0" dirty="0">
              <a:solidFill>
                <a:srgbClr val="202124"/>
              </a:solidFill>
              <a:effectLst/>
              <a:latin typeface="Roboto" panose="02000000000000000000" pitchFamily="2" charset="0"/>
            </a:endParaRPr>
          </a:p>
          <a:p>
            <a:pPr algn="l">
              <a:buFont typeface="Arial" panose="020B0604020202020204" pitchFamily="34" charset="0"/>
              <a:buChar char="•"/>
            </a:pPr>
            <a:r>
              <a:rPr lang="en-US" b="0" i="0" dirty="0">
                <a:solidFill>
                  <a:srgbClr val="202124"/>
                </a:solidFill>
                <a:effectLst/>
                <a:latin typeface="Roboto" panose="02000000000000000000" pitchFamily="2" charset="0"/>
              </a:rPr>
              <a:t>Communication issues. ...</a:t>
            </a:r>
          </a:p>
          <a:p>
            <a:pPr algn="l">
              <a:buFont typeface="Arial" panose="020B0604020202020204" pitchFamily="34" charset="0"/>
              <a:buChar char="•"/>
            </a:pPr>
            <a:r>
              <a:rPr lang="en-US" b="0" i="0" dirty="0">
                <a:solidFill>
                  <a:srgbClr val="202124"/>
                </a:solidFill>
                <a:effectLst/>
                <a:latin typeface="Roboto" panose="02000000000000000000" pitchFamily="2" charset="0"/>
              </a:rPr>
              <a:t>Cultural misunderstandings. ...</a:t>
            </a:r>
          </a:p>
          <a:p>
            <a:pPr algn="l">
              <a:buFont typeface="Arial" panose="020B0604020202020204" pitchFamily="34" charset="0"/>
              <a:buChar char="•"/>
            </a:pPr>
            <a:r>
              <a:rPr lang="en-US" b="0" i="0" dirty="0">
                <a:solidFill>
                  <a:srgbClr val="202124"/>
                </a:solidFill>
                <a:effectLst/>
                <a:latin typeface="Roboto" panose="02000000000000000000" pitchFamily="2" charset="0"/>
              </a:rPr>
              <a:t>Slower decision making. ...</a:t>
            </a:r>
          </a:p>
          <a:p>
            <a:pPr algn="l">
              <a:buFont typeface="Arial" panose="020B0604020202020204" pitchFamily="34" charset="0"/>
              <a:buChar char="•"/>
            </a:pPr>
            <a:r>
              <a:rPr lang="en-US" b="0" i="0" dirty="0">
                <a:solidFill>
                  <a:srgbClr val="202124"/>
                </a:solidFill>
                <a:effectLst/>
                <a:latin typeface="Roboto" panose="02000000000000000000" pitchFamily="2" charset="0"/>
              </a:rPr>
              <a:t>Inequitable inclusion. ...</a:t>
            </a:r>
          </a:p>
          <a:p>
            <a:pPr algn="l">
              <a:buFont typeface="Arial" panose="020B0604020202020204" pitchFamily="34" charset="0"/>
              <a:buChar char="•"/>
            </a:pPr>
            <a:r>
              <a:rPr lang="en-US" b="0" i="0" dirty="0">
                <a:solidFill>
                  <a:srgbClr val="202124"/>
                </a:solidFill>
                <a:effectLst/>
                <a:latin typeface="Roboto" panose="02000000000000000000" pitchFamily="2" charset="0"/>
              </a:rPr>
              <a:t>Discrimination. ...</a:t>
            </a:r>
          </a:p>
          <a:p>
            <a:pPr algn="l">
              <a:buFont typeface="Arial" panose="020B0604020202020204" pitchFamily="34" charset="0"/>
              <a:buChar char="•"/>
            </a:pPr>
            <a:r>
              <a:rPr lang="en-US" b="0" i="0" dirty="0">
                <a:solidFill>
                  <a:srgbClr val="202124"/>
                </a:solidFill>
                <a:effectLst/>
                <a:latin typeface="Roboto" panose="02000000000000000000" pitchFamily="2" charset="0"/>
              </a:rPr>
              <a:t>Final thoughts on the challenges of diversity in the workplace.</a:t>
            </a:r>
          </a:p>
          <a:p>
            <a:pPr algn="l">
              <a:buFont typeface="Arial" panose="020B0604020202020204" pitchFamily="34" charset="0"/>
              <a:buChar char="•"/>
            </a:pPr>
            <a:endParaRPr lang="en-US" b="0"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effectLst/>
              <a:latin typeface="Amasis MT Pro Medium" panose="02040604050005020304" pitchFamily="18" charset="0"/>
            </a:endParaRPr>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4</a:t>
            </a:fld>
            <a:endParaRPr lang="en-US"/>
          </a:p>
        </p:txBody>
      </p:sp>
    </p:spTree>
    <p:extLst>
      <p:ext uri="{BB962C8B-B14F-4D97-AF65-F5344CB8AC3E}">
        <p14:creationId xmlns:p14="http://schemas.microsoft.com/office/powerpoint/2010/main" val="50837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Diversity can be a great source of strength.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beauty of diversity — and what makes it so powerful — is learning to appreciate it and creating an environment where it can grow and thrive.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strive to create an environment where we can explore our differences in a safe and respectful way that helps each person understand their value and celebrates what diversity brings to AAUW.</a:t>
            </a:r>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6</a:t>
            </a:fld>
            <a:endParaRPr lang="en-US"/>
          </a:p>
        </p:txBody>
      </p:sp>
    </p:spTree>
    <p:extLst>
      <p:ext uri="{BB962C8B-B14F-4D97-AF65-F5344CB8AC3E}">
        <p14:creationId xmlns:p14="http://schemas.microsoft.com/office/powerpoint/2010/main" val="319718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8</a:t>
            </a:fld>
            <a:endParaRPr lang="en-US"/>
          </a:p>
        </p:txBody>
      </p:sp>
    </p:spTree>
    <p:extLst>
      <p:ext uri="{BB962C8B-B14F-4D97-AF65-F5344CB8AC3E}">
        <p14:creationId xmlns:p14="http://schemas.microsoft.com/office/powerpoint/2010/main" val="324216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chemeClr val="tx1"/>
                </a:solidFill>
                <a:effectLst/>
                <a:latin typeface="Amasis MT Pro Medium" panose="02040604050005020304" pitchFamily="18" charset="0"/>
              </a:rPr>
              <a:t>Although these two words have the same root, </a:t>
            </a:r>
            <a:r>
              <a:rPr lang="en-US" sz="1200" b="1" i="0" dirty="0">
                <a:solidFill>
                  <a:schemeClr val="tx1"/>
                </a:solidFill>
                <a:effectLst/>
                <a:latin typeface="Amasis MT Pro Medium" panose="02040604050005020304" pitchFamily="18" charset="0"/>
              </a:rPr>
              <a:t>they don’t mean the same thing.</a:t>
            </a:r>
            <a:r>
              <a:rPr lang="en-US" sz="1200" b="0" i="0" dirty="0">
                <a:solidFill>
                  <a:schemeClr val="tx1"/>
                </a:solidFill>
                <a:effectLst/>
                <a:latin typeface="Amasis MT Pro Medium" panose="02040604050005020304" pitchFamily="18" charset="0"/>
              </a:rPr>
              <a:t> </a:t>
            </a:r>
          </a:p>
          <a:p>
            <a:endParaRPr lang="en-US" sz="1200" b="0" i="0" dirty="0">
              <a:solidFill>
                <a:schemeClr val="tx1"/>
              </a:solidFill>
              <a:effectLst/>
              <a:latin typeface="Amasis MT Pro Medium" panose="02040604050005020304" pitchFamily="18" charset="0"/>
            </a:endParaRPr>
          </a:p>
          <a:p>
            <a:r>
              <a:rPr lang="en-US" sz="1200" b="0" i="0" dirty="0">
                <a:solidFill>
                  <a:schemeClr val="tx1"/>
                </a:solidFill>
                <a:effectLst/>
                <a:latin typeface="Amasis MT Pro Medium" panose="02040604050005020304" pitchFamily="18" charset="0"/>
              </a:rPr>
              <a:t>They are often used interchangeably, even though they </a:t>
            </a:r>
            <a:r>
              <a:rPr lang="en-US" sz="1200" b="1" i="0" dirty="0">
                <a:solidFill>
                  <a:schemeClr val="tx1"/>
                </a:solidFill>
                <a:effectLst/>
                <a:latin typeface="Amasis MT Pro Medium" panose="02040604050005020304" pitchFamily="18" charset="0"/>
              </a:rPr>
              <a:t>differ </a:t>
            </a:r>
            <a:r>
              <a:rPr lang="en-US" sz="1200" b="0" i="0" dirty="0">
                <a:solidFill>
                  <a:schemeClr val="tx1"/>
                </a:solidFill>
                <a:effectLst/>
                <a:latin typeface="Amasis MT Pro Medium" panose="02040604050005020304" pitchFamily="18" charset="0"/>
              </a:rPr>
              <a:t>in meaning. </a:t>
            </a:r>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9</a:t>
            </a:fld>
            <a:endParaRPr lang="en-US"/>
          </a:p>
        </p:txBody>
      </p:sp>
    </p:spTree>
    <p:extLst>
      <p:ext uri="{BB962C8B-B14F-4D97-AF65-F5344CB8AC3E}">
        <p14:creationId xmlns:p14="http://schemas.microsoft.com/office/powerpoint/2010/main" val="238334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10</a:t>
            </a:fld>
            <a:endParaRPr lang="en-US"/>
          </a:p>
        </p:txBody>
      </p:sp>
    </p:spTree>
    <p:extLst>
      <p:ext uri="{BB962C8B-B14F-4D97-AF65-F5344CB8AC3E}">
        <p14:creationId xmlns:p14="http://schemas.microsoft.com/office/powerpoint/2010/main" val="408042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masis MT Pro Medium" panose="02040604050005020304" pitchFamily="18" charset="0"/>
              </a:rPr>
              <a:t>Even with all our understanding, there’s still something we can learn.</a:t>
            </a:r>
            <a:endParaRPr lang="en-US" dirty="0">
              <a:solidFill>
                <a:schemeClr val="tx1"/>
              </a:solidFill>
              <a:latin typeface="Amasis MT Pro Medium" panose="020406040500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78BD9B6-BFBB-487C-AEF6-85A153E7D0B9}" type="slidenum">
              <a:rPr lang="en-US" smtClean="0"/>
              <a:t>11</a:t>
            </a:fld>
            <a:endParaRPr lang="en-US"/>
          </a:p>
        </p:txBody>
      </p:sp>
    </p:spTree>
    <p:extLst>
      <p:ext uri="{BB962C8B-B14F-4D97-AF65-F5344CB8AC3E}">
        <p14:creationId xmlns:p14="http://schemas.microsoft.com/office/powerpoint/2010/main" val="421101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edited 9/23/2021</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DEI PowerPoint Presentation - Terms 2.0</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edited 9/23/2021</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DEI PowerPoint Presentation - Terms 2.0</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edited 9/23/2021</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DEI PowerPoint Presentation - Terms 2.0</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edited 9/23/2021</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DEI PowerPoint Presentation - Terms 2.0</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edited 9/23/2021</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DEI PowerPoint Presentation - Terms 2.0</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edited 9/23/2021</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DEI PowerPoint Presentation - Terms 2.0</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edited 9/23/2021</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DEI PowerPoint Presentation - Terms 2.0</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edited 9/23/2021</a:t>
            </a:r>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DEI PowerPoint Presentation - Terms 2.0</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edited 9/23/2021</a:t>
            </a:r>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a:t>DEI PowerPoint Presentation - Terms 2.0</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a:t>edited 9/23/2021</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a:t>DEI PowerPoint Presentation - Terms 2.0</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799643" y="639097"/>
            <a:ext cx="6409677" cy="3494791"/>
          </a:xfrm>
        </p:spPr>
        <p:txBody>
          <a:bodyPr>
            <a:normAutofit/>
          </a:bodyPr>
          <a:lstStyle/>
          <a:p>
            <a:r>
              <a:rPr lang="en-US" b="1" dirty="0">
                <a:solidFill>
                  <a:srgbClr val="FF0000"/>
                </a:solidFill>
              </a:rPr>
              <a:t>Diversity,</a:t>
            </a:r>
            <a:r>
              <a:rPr lang="en-US" b="1" dirty="0"/>
              <a:t> </a:t>
            </a:r>
            <a:r>
              <a:rPr lang="en-US" b="1" dirty="0">
                <a:solidFill>
                  <a:srgbClr val="FFC000"/>
                </a:solidFill>
              </a:rPr>
              <a:t>Equity,</a:t>
            </a:r>
            <a:r>
              <a:rPr lang="en-US" b="1" dirty="0">
                <a:solidFill>
                  <a:srgbClr val="00B0F0"/>
                </a:solidFill>
              </a:rPr>
              <a:t> </a:t>
            </a:r>
            <a:r>
              <a:rPr lang="en-US" sz="4800" b="1" dirty="0">
                <a:solidFill>
                  <a:schemeClr val="tx1"/>
                </a:solidFill>
              </a:rPr>
              <a:t>and</a:t>
            </a:r>
            <a:r>
              <a:rPr lang="en-US" b="1" dirty="0">
                <a:solidFill>
                  <a:srgbClr val="00B0F0"/>
                </a:solidFill>
              </a:rPr>
              <a:t> </a:t>
            </a:r>
            <a:r>
              <a:rPr lang="en-US" b="1" dirty="0">
                <a:solidFill>
                  <a:schemeClr val="accent4">
                    <a:lumMod val="75000"/>
                  </a:schemeClr>
                </a:solidFill>
              </a:rPr>
              <a:t>Inclusion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3923930" y="4455621"/>
            <a:ext cx="7635171" cy="489760"/>
          </a:xfrm>
        </p:spPr>
        <p:txBody>
          <a:bodyPr>
            <a:normAutofit/>
          </a:bodyPr>
          <a:lstStyle/>
          <a:p>
            <a:r>
              <a:rPr lang="en-US" b="1" dirty="0">
                <a:latin typeface="+mj-lt"/>
              </a:rPr>
              <a:t>GLOSSARY</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1140" y="175270"/>
            <a:ext cx="343699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3686D753-542F-40F6-BE79-3BFA3A14ECBF}"/>
              </a:ext>
            </a:extLst>
          </p:cNvPr>
          <p:cNvSpPr txBox="1">
            <a:spLocks/>
          </p:cNvSpPr>
          <p:nvPr/>
        </p:nvSpPr>
        <p:spPr>
          <a:xfrm>
            <a:off x="3950386" y="5345409"/>
            <a:ext cx="3320747" cy="931060"/>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400" b="1" dirty="0"/>
              <a:t>Content from AAUW National DEI Tool Kit</a:t>
            </a:r>
          </a:p>
          <a:p>
            <a:pPr marL="0" indent="0">
              <a:buFont typeface="Calibri" panose="020F0502020204030204" pitchFamily="34" charset="0"/>
              <a:buNone/>
            </a:pPr>
            <a:r>
              <a:rPr lang="en-US" sz="1400" b="1" dirty="0"/>
              <a:t>Prepared by AAUW Missouri Diversity, Equity, and Inclusion (DEI) Committee</a:t>
            </a:r>
          </a:p>
          <a:p>
            <a:pPr marL="0" indent="0">
              <a:buFont typeface="Calibri" panose="020F0502020204030204" pitchFamily="34" charset="0"/>
              <a:buNone/>
            </a:pPr>
            <a:endParaRPr lang="en-US" sz="1400" dirty="0">
              <a:latin typeface="Amasis MT Pro Medium" panose="02040604050005020304" pitchFamily="18" charset="0"/>
            </a:endParaRPr>
          </a:p>
        </p:txBody>
      </p:sp>
      <p:pic>
        <p:nvPicPr>
          <p:cNvPr id="9" name="Picture 8" descr="Logo&#10;&#10;Description automatically generated">
            <a:extLst>
              <a:ext uri="{FF2B5EF4-FFF2-40B4-BE49-F238E27FC236}">
                <a16:creationId xmlns:a16="http://schemas.microsoft.com/office/drawing/2014/main" id="{3B034758-7072-4483-9249-33FE68B21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2661" y="5289199"/>
            <a:ext cx="2226605" cy="93106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7" name="Straight Connector 1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9" name="Rectangle 138">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D398731-FE4F-448C-A982-419240EB0BCD}"/>
              </a:ext>
            </a:extLst>
          </p:cNvPr>
          <p:cNvSpPr>
            <a:spLocks noGrp="1"/>
          </p:cNvSpPr>
          <p:nvPr>
            <p:ph type="title"/>
          </p:nvPr>
        </p:nvSpPr>
        <p:spPr>
          <a:xfrm>
            <a:off x="8141110" y="1714500"/>
            <a:ext cx="3401961" cy="2419387"/>
          </a:xfrm>
        </p:spPr>
        <p:txBody>
          <a:bodyPr vert="horz" lIns="91440" tIns="45720" rIns="91440" bIns="45720" rtlCol="0" anchor="b">
            <a:normAutofit fontScale="90000"/>
          </a:bodyPr>
          <a:lstStyle/>
          <a:p>
            <a:br>
              <a:rPr lang="en-US" sz="5400" b="0" i="0" dirty="0">
                <a:solidFill>
                  <a:schemeClr val="tx1">
                    <a:lumMod val="85000"/>
                    <a:lumOff val="15000"/>
                  </a:schemeClr>
                </a:solidFill>
                <a:effectLst/>
              </a:rPr>
            </a:br>
            <a:r>
              <a:rPr lang="en-US" sz="6000" b="1" dirty="0">
                <a:solidFill>
                  <a:srgbClr val="7030A0"/>
                </a:solidFill>
              </a:rPr>
              <a:t>Equality</a:t>
            </a:r>
            <a:br>
              <a:rPr lang="en-US" sz="6000" b="1" dirty="0">
                <a:solidFill>
                  <a:srgbClr val="7030A0"/>
                </a:solidFill>
              </a:rPr>
            </a:br>
            <a:r>
              <a:rPr lang="en-US" sz="6000" b="1" dirty="0">
                <a:solidFill>
                  <a:schemeClr val="tx1"/>
                </a:solidFill>
              </a:rPr>
              <a:t>vs</a:t>
            </a:r>
            <a:br>
              <a:rPr lang="en-US" sz="6000" b="1" dirty="0">
                <a:solidFill>
                  <a:schemeClr val="bg1">
                    <a:lumMod val="50000"/>
                  </a:schemeClr>
                </a:solidFill>
              </a:rPr>
            </a:br>
            <a:r>
              <a:rPr lang="en-US" sz="6000" b="1" dirty="0">
                <a:solidFill>
                  <a:srgbClr val="FF9933"/>
                </a:solidFill>
              </a:rPr>
              <a:t>Equity</a:t>
            </a:r>
            <a:endParaRPr lang="en-US" sz="6000" b="1" dirty="0">
              <a:solidFill>
                <a:schemeClr val="tx1">
                  <a:lumMod val="85000"/>
                  <a:lumOff val="15000"/>
                </a:schemeClr>
              </a:solidFill>
            </a:endParaRPr>
          </a:p>
        </p:txBody>
      </p:sp>
      <p:pic>
        <p:nvPicPr>
          <p:cNvPr id="5122" name="Picture 2" descr="Equity vs. Equality - GNH Community">
            <a:extLst>
              <a:ext uri="{FF2B5EF4-FFF2-40B4-BE49-F238E27FC236}">
                <a16:creationId xmlns:a16="http://schemas.microsoft.com/office/drawing/2014/main" id="{243A38D5-1C8F-4B9E-AA36-F89EC4EF1BF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713"/>
          <a:stretch/>
        </p:blipFill>
        <p:spPr bwMode="auto">
          <a:xfrm>
            <a:off x="961588" y="640081"/>
            <a:ext cx="6257038" cy="5054156"/>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Date Placeholder 4">
            <a:extLst>
              <a:ext uri="{FF2B5EF4-FFF2-40B4-BE49-F238E27FC236}">
                <a16:creationId xmlns:a16="http://schemas.microsoft.com/office/drawing/2014/main" id="{17EAF73A-86D1-41F6-9307-E497788EA4CC}"/>
              </a:ext>
            </a:extLst>
          </p:cNvPr>
          <p:cNvSpPr>
            <a:spLocks noGrp="1"/>
          </p:cNvSpPr>
          <p:nvPr>
            <p:ph type="dt" sz="half" idx="10"/>
          </p:nvPr>
        </p:nvSpPr>
        <p:spPr/>
        <p:txBody>
          <a:bodyPr/>
          <a:lstStyle/>
          <a:p>
            <a:r>
              <a:rPr lang="en-US"/>
              <a:t>edited 9/23/2021</a:t>
            </a:r>
            <a:endParaRPr lang="en-US" dirty="0"/>
          </a:p>
        </p:txBody>
      </p:sp>
      <p:sp>
        <p:nvSpPr>
          <p:cNvPr id="7" name="Footer Placeholder 6">
            <a:extLst>
              <a:ext uri="{FF2B5EF4-FFF2-40B4-BE49-F238E27FC236}">
                <a16:creationId xmlns:a16="http://schemas.microsoft.com/office/drawing/2014/main" id="{D1C1A9A9-F2FD-496F-83AD-890DE3B5F72B}"/>
              </a:ext>
            </a:extLst>
          </p:cNvPr>
          <p:cNvSpPr>
            <a:spLocks noGrp="1"/>
          </p:cNvSpPr>
          <p:nvPr>
            <p:ph type="ftr" sz="quarter" idx="11"/>
          </p:nvPr>
        </p:nvSpPr>
        <p:spPr/>
        <p:txBody>
          <a:bodyPr/>
          <a:lstStyle/>
          <a:p>
            <a:r>
              <a:rPr lang="en-US"/>
              <a:t>DEI PowerPoint Presentation - Terms 2.0</a:t>
            </a:r>
            <a:endParaRPr lang="en-US" dirty="0"/>
          </a:p>
        </p:txBody>
      </p:sp>
      <p:sp>
        <p:nvSpPr>
          <p:cNvPr id="8" name="Slide Number Placeholder 7">
            <a:extLst>
              <a:ext uri="{FF2B5EF4-FFF2-40B4-BE49-F238E27FC236}">
                <a16:creationId xmlns:a16="http://schemas.microsoft.com/office/drawing/2014/main" id="{4CAE5B3A-7EC7-44DD-88C1-B12B566DD6E6}"/>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13" name="Picture 12" descr="Logo&#10;&#10;Description automatically generated">
            <a:extLst>
              <a:ext uri="{FF2B5EF4-FFF2-40B4-BE49-F238E27FC236}">
                <a16:creationId xmlns:a16="http://schemas.microsoft.com/office/drawing/2014/main" id="{F3F49917-F185-4E39-964A-796AAF9301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145724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9E06-8ED7-4694-B083-D2E1448EA8FD}"/>
              </a:ext>
            </a:extLst>
          </p:cNvPr>
          <p:cNvSpPr>
            <a:spLocks noGrp="1"/>
          </p:cNvSpPr>
          <p:nvPr>
            <p:ph type="title"/>
          </p:nvPr>
        </p:nvSpPr>
        <p:spPr>
          <a:xfrm>
            <a:off x="1173480" y="362803"/>
            <a:ext cx="10058400" cy="1450757"/>
          </a:xfrm>
        </p:spPr>
        <p:txBody>
          <a:bodyPr>
            <a:normAutofit/>
          </a:bodyPr>
          <a:lstStyle/>
          <a:p>
            <a:r>
              <a:rPr lang="en-US" sz="4400" b="1" dirty="0">
                <a:solidFill>
                  <a:schemeClr val="tx2"/>
                </a:solidFill>
                <a:latin typeface="+mn-lt"/>
              </a:rPr>
              <a:t>Why Promote</a:t>
            </a:r>
            <a:r>
              <a:rPr lang="en-US" sz="4400" b="1" dirty="0">
                <a:solidFill>
                  <a:srgbClr val="FF9933"/>
                </a:solidFill>
                <a:latin typeface="+mn-lt"/>
              </a:rPr>
              <a:t> Equity?</a:t>
            </a:r>
          </a:p>
        </p:txBody>
      </p:sp>
      <p:sp>
        <p:nvSpPr>
          <p:cNvPr id="3" name="Content Placeholder 2">
            <a:extLst>
              <a:ext uri="{FF2B5EF4-FFF2-40B4-BE49-F238E27FC236}">
                <a16:creationId xmlns:a16="http://schemas.microsoft.com/office/drawing/2014/main" id="{680873FE-92D8-4AE4-AEDD-852307433971}"/>
              </a:ext>
            </a:extLst>
          </p:cNvPr>
          <p:cNvSpPr>
            <a:spLocks noGrp="1"/>
          </p:cNvSpPr>
          <p:nvPr>
            <p:ph idx="1"/>
          </p:nvPr>
        </p:nvSpPr>
        <p:spPr>
          <a:xfrm>
            <a:off x="1097280" y="2108201"/>
            <a:ext cx="10058400" cy="3366769"/>
          </a:xfrm>
        </p:spPr>
        <p:txBody>
          <a:bodyPr>
            <a:normAutofit/>
          </a:bodyPr>
          <a:lstStyle/>
          <a:p>
            <a:r>
              <a:rPr lang="en-US" sz="2400" dirty="0">
                <a:solidFill>
                  <a:schemeClr val="tx1"/>
                </a:solidFill>
              </a:rPr>
              <a:t>AAUW is the nation’s premier organization:</a:t>
            </a:r>
          </a:p>
          <a:p>
            <a:pPr marL="461963" lvl="1" indent="-365125">
              <a:lnSpc>
                <a:spcPct val="110000"/>
              </a:lnSpc>
              <a:spcBef>
                <a:spcPts val="1200"/>
              </a:spcBef>
              <a:spcAft>
                <a:spcPts val="200"/>
              </a:spcAft>
              <a:buClr>
                <a:schemeClr val="accent1"/>
              </a:buClr>
              <a:buSzPct val="100000"/>
              <a:buFont typeface="Wingdings" panose="05000000000000000000" pitchFamily="2" charset="2"/>
              <a:buChar char="§"/>
            </a:pPr>
            <a:r>
              <a:rPr lang="en-US" sz="2400" dirty="0"/>
              <a:t>Fighting for gender equity</a:t>
            </a:r>
          </a:p>
          <a:p>
            <a:pPr marL="461963" lvl="1" indent="-365125">
              <a:lnSpc>
                <a:spcPct val="110000"/>
              </a:lnSpc>
              <a:spcBef>
                <a:spcPts val="1200"/>
              </a:spcBef>
              <a:spcAft>
                <a:spcPts val="200"/>
              </a:spcAft>
              <a:buClr>
                <a:schemeClr val="accent1"/>
              </a:buClr>
              <a:buSzPct val="100000"/>
              <a:buFont typeface="Wingdings" panose="05000000000000000000" pitchFamily="2" charset="2"/>
              <a:buChar char="§"/>
            </a:pPr>
            <a:r>
              <a:rPr lang="en-US" sz="2400" dirty="0"/>
              <a:t>Advocating to narrow the pay gap for women</a:t>
            </a:r>
          </a:p>
          <a:p>
            <a:pPr marL="461963" lvl="1" indent="-365125">
              <a:lnSpc>
                <a:spcPct val="110000"/>
              </a:lnSpc>
              <a:spcBef>
                <a:spcPts val="1200"/>
              </a:spcBef>
              <a:spcAft>
                <a:spcPts val="200"/>
              </a:spcAft>
              <a:buClr>
                <a:schemeClr val="accent1"/>
              </a:buClr>
              <a:buSzPct val="100000"/>
              <a:buFont typeface="Wingdings" panose="05000000000000000000" pitchFamily="2" charset="2"/>
              <a:buChar char="§"/>
            </a:pPr>
            <a:r>
              <a:rPr lang="en-US" sz="2400" dirty="0"/>
              <a:t>Championing equal opportunity for women in education</a:t>
            </a:r>
          </a:p>
          <a:p>
            <a:pPr marL="461963" lvl="1" indent="-365125">
              <a:lnSpc>
                <a:spcPct val="110000"/>
              </a:lnSpc>
              <a:spcBef>
                <a:spcPts val="1200"/>
              </a:spcBef>
              <a:spcAft>
                <a:spcPts val="200"/>
              </a:spcAft>
              <a:buClr>
                <a:schemeClr val="accent1"/>
              </a:buClr>
              <a:buSzPct val="100000"/>
              <a:buFont typeface="Wingdings" panose="05000000000000000000" pitchFamily="2" charset="2"/>
              <a:buChar char="§"/>
            </a:pPr>
            <a:r>
              <a:rPr lang="en-US" sz="2400" dirty="0"/>
              <a:t>Working together to support laws and policies that enable women’s success</a:t>
            </a:r>
          </a:p>
        </p:txBody>
      </p:sp>
      <p:sp>
        <p:nvSpPr>
          <p:cNvPr id="8" name="Date Placeholder 7">
            <a:extLst>
              <a:ext uri="{FF2B5EF4-FFF2-40B4-BE49-F238E27FC236}">
                <a16:creationId xmlns:a16="http://schemas.microsoft.com/office/drawing/2014/main" id="{0C8B596E-E9DF-47EE-93AD-C386044C4381}"/>
              </a:ext>
            </a:extLst>
          </p:cNvPr>
          <p:cNvSpPr>
            <a:spLocks noGrp="1"/>
          </p:cNvSpPr>
          <p:nvPr>
            <p:ph type="dt" sz="half" idx="10"/>
          </p:nvPr>
        </p:nvSpPr>
        <p:spPr/>
        <p:txBody>
          <a:bodyPr/>
          <a:lstStyle/>
          <a:p>
            <a:r>
              <a:rPr lang="en-US"/>
              <a:t>edited 9/23/2021</a:t>
            </a:r>
            <a:endParaRPr lang="en-US" dirty="0"/>
          </a:p>
        </p:txBody>
      </p:sp>
      <p:sp>
        <p:nvSpPr>
          <p:cNvPr id="9" name="Footer Placeholder 8">
            <a:extLst>
              <a:ext uri="{FF2B5EF4-FFF2-40B4-BE49-F238E27FC236}">
                <a16:creationId xmlns:a16="http://schemas.microsoft.com/office/drawing/2014/main" id="{802E54E8-EF1C-402B-B0CD-DD38B8FDEBC0}"/>
              </a:ext>
            </a:extLst>
          </p:cNvPr>
          <p:cNvSpPr>
            <a:spLocks noGrp="1"/>
          </p:cNvSpPr>
          <p:nvPr>
            <p:ph type="ftr" sz="quarter" idx="11"/>
          </p:nvPr>
        </p:nvSpPr>
        <p:spPr/>
        <p:txBody>
          <a:bodyPr/>
          <a:lstStyle/>
          <a:p>
            <a:r>
              <a:rPr lang="en-US"/>
              <a:t>DEI PowerPoint Presentation - Terms 2.0</a:t>
            </a:r>
            <a:endParaRPr lang="en-US" dirty="0"/>
          </a:p>
        </p:txBody>
      </p:sp>
      <p:sp>
        <p:nvSpPr>
          <p:cNvPr id="10" name="Slide Number Placeholder 9">
            <a:extLst>
              <a:ext uri="{FF2B5EF4-FFF2-40B4-BE49-F238E27FC236}">
                <a16:creationId xmlns:a16="http://schemas.microsoft.com/office/drawing/2014/main" id="{67AFBE36-4E1C-463D-8D2E-765E46EE5969}"/>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11" name="Picture 10" descr="Logo&#10;&#10;Description automatically generated">
            <a:extLst>
              <a:ext uri="{FF2B5EF4-FFF2-40B4-BE49-F238E27FC236}">
                <a16:creationId xmlns:a16="http://schemas.microsoft.com/office/drawing/2014/main" id="{3BB56F7E-C94E-49CC-86C4-0609916DA7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307141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EA5C9B-4FFD-490D-A51B-DC4897BFF038}"/>
              </a:ext>
            </a:extLst>
          </p:cNvPr>
          <p:cNvSpPr>
            <a:spLocks noGrp="1"/>
          </p:cNvSpPr>
          <p:nvPr>
            <p:ph type="title"/>
          </p:nvPr>
        </p:nvSpPr>
        <p:spPr>
          <a:xfrm>
            <a:off x="-1022516" y="895877"/>
            <a:ext cx="3671050" cy="1231977"/>
          </a:xfrm>
        </p:spPr>
        <p:txBody>
          <a:bodyPr anchor="ctr">
            <a:normAutofit fontScale="90000"/>
          </a:bodyPr>
          <a:lstStyle/>
          <a:p>
            <a:pPr algn="r"/>
            <a:r>
              <a:rPr lang="en-US" sz="8800" dirty="0"/>
              <a:t>	</a:t>
            </a:r>
            <a:br>
              <a:rPr lang="en-US" sz="8800" dirty="0"/>
            </a:br>
            <a:br>
              <a:rPr lang="en-US" sz="8800" dirty="0"/>
            </a:br>
            <a:br>
              <a:rPr lang="en-US" sz="8800" dirty="0"/>
            </a:br>
            <a:endParaRPr lang="en-US" sz="8800" dirty="0"/>
          </a:p>
        </p:txBody>
      </p:sp>
      <p:cxnSp>
        <p:nvCxnSpPr>
          <p:cNvPr id="14" name="Straight Connector 13">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50021" y="1595483"/>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8FC90EDB-C23F-4A5E-A868-67EB921F4FE1}"/>
              </a:ext>
            </a:extLst>
          </p:cNvPr>
          <p:cNvSpPr>
            <a:spLocks noGrp="1"/>
          </p:cNvSpPr>
          <p:nvPr>
            <p:ph idx="1"/>
          </p:nvPr>
        </p:nvSpPr>
        <p:spPr>
          <a:xfrm>
            <a:off x="7569009" y="673297"/>
            <a:ext cx="3621025" cy="5801395"/>
          </a:xfrm>
        </p:spPr>
        <p:txBody>
          <a:bodyPr anchor="ctr">
            <a:normAutofit/>
          </a:bodyPr>
          <a:lstStyle/>
          <a:p>
            <a:pPr algn="ctr">
              <a:spcBef>
                <a:spcPts val="0"/>
              </a:spcBef>
              <a:spcAft>
                <a:spcPts val="0"/>
              </a:spcAft>
            </a:pPr>
            <a:r>
              <a:rPr lang="en-US" sz="4400" b="1" spc="-50" dirty="0">
                <a:solidFill>
                  <a:srgbClr val="7030A0"/>
                </a:solidFill>
                <a:ea typeface="+mj-ea"/>
                <a:cs typeface="+mj-cs"/>
              </a:rPr>
              <a:t>Equality</a:t>
            </a:r>
            <a:r>
              <a:rPr lang="en-US" sz="4400" b="0" i="0" dirty="0">
                <a:solidFill>
                  <a:srgbClr val="000000"/>
                </a:solidFill>
                <a:effectLst/>
              </a:rPr>
              <a:t> is the end goal. </a:t>
            </a:r>
          </a:p>
          <a:p>
            <a:pPr algn="ctr">
              <a:spcBef>
                <a:spcPts val="0"/>
              </a:spcBef>
              <a:spcAft>
                <a:spcPts val="0"/>
              </a:spcAft>
            </a:pPr>
            <a:endParaRPr lang="en-US" sz="2400" dirty="0">
              <a:solidFill>
                <a:srgbClr val="000000"/>
              </a:solidFill>
            </a:endParaRPr>
          </a:p>
          <a:p>
            <a:pPr algn="ctr">
              <a:spcBef>
                <a:spcPts val="0"/>
              </a:spcBef>
              <a:spcAft>
                <a:spcPts val="0"/>
              </a:spcAft>
            </a:pPr>
            <a:r>
              <a:rPr lang="en-US" sz="4400" b="1" spc="-50" dirty="0">
                <a:solidFill>
                  <a:srgbClr val="FF9933"/>
                </a:solidFill>
                <a:ea typeface="+mj-ea"/>
                <a:cs typeface="+mj-cs"/>
              </a:rPr>
              <a:t>Equity</a:t>
            </a:r>
            <a:r>
              <a:rPr lang="en-US" sz="4400" dirty="0">
                <a:solidFill>
                  <a:srgbClr val="000000"/>
                </a:solidFill>
              </a:rPr>
              <a:t> is the means to get there.</a:t>
            </a:r>
            <a:endParaRPr lang="en-US" sz="4400" b="1" spc="-50" dirty="0">
              <a:solidFill>
                <a:srgbClr val="92D050"/>
              </a:solidFill>
              <a:ea typeface="+mj-ea"/>
              <a:cs typeface="+mj-cs"/>
            </a:endParaRPr>
          </a:p>
          <a:p>
            <a:pPr algn="ctr">
              <a:spcBef>
                <a:spcPts val="0"/>
              </a:spcBef>
              <a:spcAft>
                <a:spcPts val="0"/>
              </a:spcAft>
            </a:pPr>
            <a:endParaRPr lang="en-US" sz="4400" b="1" dirty="0">
              <a:solidFill>
                <a:srgbClr val="FF0000"/>
              </a:solidFill>
            </a:endParaRPr>
          </a:p>
        </p:txBody>
      </p:sp>
      <p:sp>
        <p:nvSpPr>
          <p:cNvPr id="16" name="Rectangle 15">
            <a:extLst>
              <a:ext uri="{FF2B5EF4-FFF2-40B4-BE49-F238E27FC236}">
                <a16:creationId xmlns:a16="http://schemas.microsoft.com/office/drawing/2014/main" id="{01E907E6-DC1F-49A9-A946-CEB2CB330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Date Placeholder 5">
            <a:extLst>
              <a:ext uri="{FF2B5EF4-FFF2-40B4-BE49-F238E27FC236}">
                <a16:creationId xmlns:a16="http://schemas.microsoft.com/office/drawing/2014/main" id="{D196089A-B235-401B-B0B9-2B0C45E4692E}"/>
              </a:ext>
            </a:extLst>
          </p:cNvPr>
          <p:cNvSpPr>
            <a:spLocks noGrp="1"/>
          </p:cNvSpPr>
          <p:nvPr>
            <p:ph type="dt" sz="half" idx="10"/>
          </p:nvPr>
        </p:nvSpPr>
        <p:spPr/>
        <p:txBody>
          <a:bodyPr/>
          <a:lstStyle/>
          <a:p>
            <a:r>
              <a:rPr lang="en-US"/>
              <a:t>edited 9/23/2021</a:t>
            </a:r>
            <a:endParaRPr lang="en-US" dirty="0"/>
          </a:p>
        </p:txBody>
      </p:sp>
      <p:sp>
        <p:nvSpPr>
          <p:cNvPr id="9" name="Footer Placeholder 8">
            <a:extLst>
              <a:ext uri="{FF2B5EF4-FFF2-40B4-BE49-F238E27FC236}">
                <a16:creationId xmlns:a16="http://schemas.microsoft.com/office/drawing/2014/main" id="{8C78A6DC-5D69-45A4-9DB6-F1AD9370CB24}"/>
              </a:ext>
            </a:extLst>
          </p:cNvPr>
          <p:cNvSpPr>
            <a:spLocks noGrp="1"/>
          </p:cNvSpPr>
          <p:nvPr>
            <p:ph type="ftr" sz="quarter" idx="11"/>
          </p:nvPr>
        </p:nvSpPr>
        <p:spPr/>
        <p:txBody>
          <a:bodyPr/>
          <a:lstStyle/>
          <a:p>
            <a:r>
              <a:rPr lang="en-US"/>
              <a:t>DEI PowerPoint Presentation - Terms 2.0</a:t>
            </a:r>
            <a:endParaRPr lang="en-US" dirty="0"/>
          </a:p>
        </p:txBody>
      </p:sp>
      <p:sp>
        <p:nvSpPr>
          <p:cNvPr id="10" name="Slide Number Placeholder 9">
            <a:extLst>
              <a:ext uri="{FF2B5EF4-FFF2-40B4-BE49-F238E27FC236}">
                <a16:creationId xmlns:a16="http://schemas.microsoft.com/office/drawing/2014/main" id="{0FAF584D-D4EF-410C-BE92-8313EEC2D7AA}"/>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3" name="Picture 2">
            <a:extLst>
              <a:ext uri="{FF2B5EF4-FFF2-40B4-BE49-F238E27FC236}">
                <a16:creationId xmlns:a16="http://schemas.microsoft.com/office/drawing/2014/main" id="{06600284-BDC5-4FFE-8820-9E13B21847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009" y="1054787"/>
            <a:ext cx="6375590" cy="4207730"/>
          </a:xfrm>
          <a:prstGeom prst="rect">
            <a:avLst/>
          </a:prstGeom>
        </p:spPr>
      </p:pic>
      <p:pic>
        <p:nvPicPr>
          <p:cNvPr id="13" name="Picture 12" descr="Logo&#10;&#10;Description automatically generated">
            <a:extLst>
              <a:ext uri="{FF2B5EF4-FFF2-40B4-BE49-F238E27FC236}">
                <a16:creationId xmlns:a16="http://schemas.microsoft.com/office/drawing/2014/main" id="{9C3DC548-1D85-48DD-B019-F791C6909B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371429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6" name="Picture 2">
            <a:extLst>
              <a:ext uri="{FF2B5EF4-FFF2-40B4-BE49-F238E27FC236}">
                <a16:creationId xmlns:a16="http://schemas.microsoft.com/office/drawing/2014/main" id="{F1588265-851D-467D-B24C-270319B73A78}"/>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4E677BCF-605C-4841-8E85-197362C0A3EB}"/>
              </a:ext>
            </a:extLst>
          </p:cNvPr>
          <p:cNvSpPr>
            <a:spLocks noGrp="1"/>
          </p:cNvSpPr>
          <p:nvPr>
            <p:ph type="dt" sz="half" idx="10"/>
          </p:nvPr>
        </p:nvSpPr>
        <p:spPr/>
        <p:txBody>
          <a:bodyPr/>
          <a:lstStyle/>
          <a:p>
            <a:r>
              <a:rPr lang="en-US"/>
              <a:t>edited 9/23/2021</a:t>
            </a:r>
            <a:endParaRPr lang="en-US" dirty="0"/>
          </a:p>
        </p:txBody>
      </p:sp>
      <p:sp>
        <p:nvSpPr>
          <p:cNvPr id="6" name="Footer Placeholder 5">
            <a:extLst>
              <a:ext uri="{FF2B5EF4-FFF2-40B4-BE49-F238E27FC236}">
                <a16:creationId xmlns:a16="http://schemas.microsoft.com/office/drawing/2014/main" id="{86045ABF-976E-4E35-8F22-07491A13C259}"/>
              </a:ext>
            </a:extLst>
          </p:cNvPr>
          <p:cNvSpPr>
            <a:spLocks noGrp="1"/>
          </p:cNvSpPr>
          <p:nvPr>
            <p:ph type="ftr" sz="quarter" idx="11"/>
          </p:nvPr>
        </p:nvSpPr>
        <p:spPr/>
        <p:txBody>
          <a:bodyPr/>
          <a:lstStyle/>
          <a:p>
            <a:r>
              <a:rPr lang="en-US"/>
              <a:t>DEI PowerPoint Presentation - Terms 2.0</a:t>
            </a:r>
            <a:endParaRPr lang="en-US" dirty="0"/>
          </a:p>
        </p:txBody>
      </p:sp>
      <p:sp>
        <p:nvSpPr>
          <p:cNvPr id="7" name="Slide Number Placeholder 6">
            <a:extLst>
              <a:ext uri="{FF2B5EF4-FFF2-40B4-BE49-F238E27FC236}">
                <a16:creationId xmlns:a16="http://schemas.microsoft.com/office/drawing/2014/main" id="{1083ED2B-EAD5-4857-8FA8-F1C26EEA4E50}"/>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49954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B7B79-BB05-4EC2-8E1F-7E621367CB89}"/>
              </a:ext>
            </a:extLst>
          </p:cNvPr>
          <p:cNvSpPr>
            <a:spLocks noGrp="1"/>
          </p:cNvSpPr>
          <p:nvPr>
            <p:ph type="title"/>
          </p:nvPr>
        </p:nvSpPr>
        <p:spPr>
          <a:xfrm>
            <a:off x="5172074" y="286603"/>
            <a:ext cx="5983605" cy="1450757"/>
          </a:xfrm>
        </p:spPr>
        <p:txBody>
          <a:bodyPr>
            <a:normAutofit/>
          </a:bodyPr>
          <a:lstStyle/>
          <a:p>
            <a:r>
              <a:rPr lang="en-US" sz="5400" b="1" dirty="0">
                <a:solidFill>
                  <a:srgbClr val="396F81"/>
                </a:solidFill>
              </a:rPr>
              <a:t>Inclusion</a:t>
            </a:r>
            <a:r>
              <a:rPr lang="en-US" sz="5400" b="1" dirty="0">
                <a:solidFill>
                  <a:schemeClr val="accent4">
                    <a:lumMod val="75000"/>
                  </a:schemeClr>
                </a:solidFill>
              </a:rPr>
              <a:t>  </a:t>
            </a:r>
            <a:r>
              <a:rPr lang="en-US" dirty="0"/>
              <a:t>            </a:t>
            </a:r>
          </a:p>
        </p:txBody>
      </p:sp>
      <p:pic>
        <p:nvPicPr>
          <p:cNvPr id="1026" name="Picture 2" descr="Abstract representation of inclusion using colors and shapes connected in a circle.">
            <a:extLst>
              <a:ext uri="{FF2B5EF4-FFF2-40B4-BE49-F238E27FC236}">
                <a16:creationId xmlns:a16="http://schemas.microsoft.com/office/drawing/2014/main" id="{70600E0B-178F-4448-8DC8-C16C68E7E52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3CEA1E3A-2DA1-47E9-8564-2833FC5C2029}"/>
              </a:ext>
            </a:extLst>
          </p:cNvPr>
          <p:cNvSpPr>
            <a:spLocks noGrp="1"/>
          </p:cNvSpPr>
          <p:nvPr>
            <p:ph idx="1"/>
          </p:nvPr>
        </p:nvSpPr>
        <p:spPr>
          <a:xfrm>
            <a:off x="5172074" y="2108201"/>
            <a:ext cx="5983606" cy="3760891"/>
          </a:xfrm>
        </p:spPr>
        <p:txBody>
          <a:bodyPr>
            <a:normAutofit/>
          </a:bodyPr>
          <a:lstStyle/>
          <a:p>
            <a:pPr marL="461963" indent="-365125">
              <a:buFont typeface="Wingdings" panose="05000000000000000000" pitchFamily="2" charset="2"/>
              <a:buChar char="§"/>
            </a:pPr>
            <a:r>
              <a:rPr lang="en-US" sz="2400" dirty="0"/>
              <a:t>The act of including</a:t>
            </a:r>
          </a:p>
          <a:p>
            <a:pPr marL="461963" indent="-365125">
              <a:buFont typeface="Wingdings" panose="05000000000000000000" pitchFamily="2" charset="2"/>
              <a:buChar char="§"/>
            </a:pPr>
            <a:r>
              <a:rPr lang="en-US" sz="2400" dirty="0"/>
              <a:t>The state of being included</a:t>
            </a:r>
          </a:p>
          <a:p>
            <a:pPr marL="461963" indent="-365125">
              <a:buFont typeface="Wingdings" panose="05000000000000000000" pitchFamily="2" charset="2"/>
              <a:buChar char="§"/>
            </a:pPr>
            <a:r>
              <a:rPr lang="en-US" sz="2400" dirty="0"/>
              <a:t>The act or practice of including and accommodating people who have historically been excluded (because of their race, gender, sexuality, age, education, nationality, disability, or ability)</a:t>
            </a:r>
          </a:p>
          <a:p>
            <a:endParaRPr lang="en-US" dirty="0"/>
          </a:p>
        </p:txBody>
      </p:sp>
      <p:sp>
        <p:nvSpPr>
          <p:cNvPr id="1030" name="Rectangle 74">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Date Placeholder 5">
            <a:extLst>
              <a:ext uri="{FF2B5EF4-FFF2-40B4-BE49-F238E27FC236}">
                <a16:creationId xmlns:a16="http://schemas.microsoft.com/office/drawing/2014/main" id="{83E5C0AD-73B6-4112-AF6E-CD124A57A379}"/>
              </a:ext>
            </a:extLst>
          </p:cNvPr>
          <p:cNvSpPr>
            <a:spLocks noGrp="1"/>
          </p:cNvSpPr>
          <p:nvPr>
            <p:ph type="dt" sz="half" idx="10"/>
          </p:nvPr>
        </p:nvSpPr>
        <p:spPr/>
        <p:txBody>
          <a:bodyPr/>
          <a:lstStyle/>
          <a:p>
            <a:r>
              <a:rPr lang="en-US"/>
              <a:t>edited 9/23/2021</a:t>
            </a:r>
            <a:endParaRPr lang="en-US" dirty="0"/>
          </a:p>
        </p:txBody>
      </p:sp>
      <p:sp>
        <p:nvSpPr>
          <p:cNvPr id="8" name="Footer Placeholder 7">
            <a:extLst>
              <a:ext uri="{FF2B5EF4-FFF2-40B4-BE49-F238E27FC236}">
                <a16:creationId xmlns:a16="http://schemas.microsoft.com/office/drawing/2014/main" id="{B6893092-A7C9-481C-8599-8BCD1F1111F0}"/>
              </a:ext>
            </a:extLst>
          </p:cNvPr>
          <p:cNvSpPr>
            <a:spLocks noGrp="1"/>
          </p:cNvSpPr>
          <p:nvPr>
            <p:ph type="ftr" sz="quarter" idx="11"/>
          </p:nvPr>
        </p:nvSpPr>
        <p:spPr/>
        <p:txBody>
          <a:bodyPr/>
          <a:lstStyle/>
          <a:p>
            <a:r>
              <a:rPr lang="en-US"/>
              <a:t>DEI PowerPoint Presentation - Terms 2.0</a:t>
            </a:r>
            <a:endParaRPr lang="en-US" dirty="0"/>
          </a:p>
        </p:txBody>
      </p:sp>
      <p:sp>
        <p:nvSpPr>
          <p:cNvPr id="9" name="Slide Number Placeholder 8">
            <a:extLst>
              <a:ext uri="{FF2B5EF4-FFF2-40B4-BE49-F238E27FC236}">
                <a16:creationId xmlns:a16="http://schemas.microsoft.com/office/drawing/2014/main" id="{87D3B821-CCA2-4D8F-930B-042841097BFF}"/>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12" name="Picture 11" descr="Logo&#10;&#10;Description automatically generated">
            <a:extLst>
              <a:ext uri="{FF2B5EF4-FFF2-40B4-BE49-F238E27FC236}">
                <a16:creationId xmlns:a16="http://schemas.microsoft.com/office/drawing/2014/main" id="{B6B7A684-4DBA-4639-8243-A20BE55C37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242895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C491-1818-4805-B846-53EB9D126304}"/>
              </a:ext>
            </a:extLst>
          </p:cNvPr>
          <p:cNvSpPr>
            <a:spLocks noGrp="1"/>
          </p:cNvSpPr>
          <p:nvPr>
            <p:ph type="title"/>
          </p:nvPr>
        </p:nvSpPr>
        <p:spPr/>
        <p:txBody>
          <a:bodyPr>
            <a:normAutofit/>
          </a:bodyPr>
          <a:lstStyle/>
          <a:p>
            <a:r>
              <a:rPr lang="en-US" sz="5400" b="1" dirty="0">
                <a:solidFill>
                  <a:schemeClr val="tx1"/>
                </a:solidFill>
              </a:rPr>
              <a:t>Why </a:t>
            </a:r>
            <a:r>
              <a:rPr lang="en-US" sz="5400" b="1" dirty="0">
                <a:solidFill>
                  <a:srgbClr val="396F81"/>
                </a:solidFill>
              </a:rPr>
              <a:t>Inclusion?</a:t>
            </a:r>
            <a:endParaRPr lang="en-US" sz="5400" b="1" dirty="0"/>
          </a:p>
        </p:txBody>
      </p:sp>
      <p:sp>
        <p:nvSpPr>
          <p:cNvPr id="3" name="Content Placeholder 2">
            <a:extLst>
              <a:ext uri="{FF2B5EF4-FFF2-40B4-BE49-F238E27FC236}">
                <a16:creationId xmlns:a16="http://schemas.microsoft.com/office/drawing/2014/main" id="{1AE7E061-273F-493A-8210-32FC84391765}"/>
              </a:ext>
            </a:extLst>
          </p:cNvPr>
          <p:cNvSpPr>
            <a:spLocks noGrp="1"/>
          </p:cNvSpPr>
          <p:nvPr>
            <p:ph idx="1"/>
          </p:nvPr>
        </p:nvSpPr>
        <p:spPr>
          <a:xfrm>
            <a:off x="1097280" y="2192783"/>
            <a:ext cx="3958885" cy="3738828"/>
          </a:xfrm>
        </p:spPr>
        <p:txBody>
          <a:bodyPr>
            <a:noAutofit/>
          </a:bodyPr>
          <a:lstStyle/>
          <a:p>
            <a:pPr marL="461963" indent="-365125">
              <a:buFont typeface="Wingdings" panose="05000000000000000000" pitchFamily="2" charset="2"/>
              <a:buChar char="§"/>
            </a:pPr>
            <a:r>
              <a:rPr lang="en-US" sz="2400" dirty="0"/>
              <a:t>To be truly diverse, groups need </a:t>
            </a:r>
          </a:p>
          <a:p>
            <a:pPr marL="754571" lvl="1" indent="-365125">
              <a:buFont typeface="Wingdings" panose="05000000000000000000" pitchFamily="2" charset="2"/>
              <a:buChar char="§"/>
            </a:pPr>
            <a:r>
              <a:rPr lang="en-US" sz="2400" dirty="0"/>
              <a:t>to be inclusive</a:t>
            </a:r>
          </a:p>
          <a:p>
            <a:pPr marL="754571" lvl="1" indent="-365125">
              <a:buFont typeface="Wingdings" panose="05000000000000000000" pitchFamily="2" charset="2"/>
              <a:buChar char="§"/>
            </a:pPr>
            <a:r>
              <a:rPr lang="en-US" sz="2400" dirty="0"/>
              <a:t>to provide people with full access to resources</a:t>
            </a:r>
          </a:p>
          <a:p>
            <a:pPr marL="754571" lvl="1" indent="-365125">
              <a:buFont typeface="Wingdings" panose="05000000000000000000" pitchFamily="2" charset="2"/>
              <a:buChar char="§"/>
            </a:pPr>
            <a:r>
              <a:rPr lang="en-US" sz="2400" dirty="0"/>
              <a:t>to enable people to participate fully toward the group’s success</a:t>
            </a:r>
          </a:p>
        </p:txBody>
      </p:sp>
      <p:pic>
        <p:nvPicPr>
          <p:cNvPr id="5" name="Picture 2" descr="No photo description available.">
            <a:extLst>
              <a:ext uri="{FF2B5EF4-FFF2-40B4-BE49-F238E27FC236}">
                <a16:creationId xmlns:a16="http://schemas.microsoft.com/office/drawing/2014/main" id="{8DEAD56C-6F5A-46E1-B951-E786BD66A7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6380" y="2418109"/>
            <a:ext cx="5829300" cy="2861992"/>
          </a:xfrm>
          <a:prstGeom prst="rect">
            <a:avLst/>
          </a:prstGeom>
          <a:noFill/>
          <a:ln>
            <a:solidFill>
              <a:schemeClr val="accent1"/>
            </a:solidFill>
          </a:ln>
          <a:effectLst>
            <a:glow rad="63500">
              <a:schemeClr val="accent1">
                <a:satMod val="175000"/>
                <a:alpha val="40000"/>
              </a:schemeClr>
            </a:glow>
          </a:effectLst>
        </p:spPr>
      </p:pic>
      <p:sp>
        <p:nvSpPr>
          <p:cNvPr id="9" name="Date Placeholder 8">
            <a:extLst>
              <a:ext uri="{FF2B5EF4-FFF2-40B4-BE49-F238E27FC236}">
                <a16:creationId xmlns:a16="http://schemas.microsoft.com/office/drawing/2014/main" id="{B08A3923-C074-4E44-9981-48992A909FDD}"/>
              </a:ext>
            </a:extLst>
          </p:cNvPr>
          <p:cNvSpPr>
            <a:spLocks noGrp="1"/>
          </p:cNvSpPr>
          <p:nvPr>
            <p:ph type="dt" sz="half" idx="10"/>
          </p:nvPr>
        </p:nvSpPr>
        <p:spPr/>
        <p:txBody>
          <a:bodyPr/>
          <a:lstStyle/>
          <a:p>
            <a:r>
              <a:rPr lang="en-US"/>
              <a:t>edited 9/23/2021</a:t>
            </a:r>
            <a:endParaRPr lang="en-US" dirty="0"/>
          </a:p>
        </p:txBody>
      </p:sp>
      <p:sp>
        <p:nvSpPr>
          <p:cNvPr id="10" name="Footer Placeholder 9">
            <a:extLst>
              <a:ext uri="{FF2B5EF4-FFF2-40B4-BE49-F238E27FC236}">
                <a16:creationId xmlns:a16="http://schemas.microsoft.com/office/drawing/2014/main" id="{8E5C2FDD-A953-4822-931C-269F12DDDDBE}"/>
              </a:ext>
            </a:extLst>
          </p:cNvPr>
          <p:cNvSpPr>
            <a:spLocks noGrp="1"/>
          </p:cNvSpPr>
          <p:nvPr>
            <p:ph type="ftr" sz="quarter" idx="11"/>
          </p:nvPr>
        </p:nvSpPr>
        <p:spPr/>
        <p:txBody>
          <a:bodyPr/>
          <a:lstStyle/>
          <a:p>
            <a:r>
              <a:rPr lang="en-US"/>
              <a:t>DEI PowerPoint Presentation - Terms 2.0</a:t>
            </a:r>
            <a:endParaRPr lang="en-US" dirty="0"/>
          </a:p>
        </p:txBody>
      </p:sp>
      <p:sp>
        <p:nvSpPr>
          <p:cNvPr id="11" name="Slide Number Placeholder 10">
            <a:extLst>
              <a:ext uri="{FF2B5EF4-FFF2-40B4-BE49-F238E27FC236}">
                <a16:creationId xmlns:a16="http://schemas.microsoft.com/office/drawing/2014/main" id="{32F58DFF-9B54-4517-ABAB-32B723A3F20C}"/>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12" name="Picture 11" descr="Logo&#10;&#10;Description automatically generated">
            <a:extLst>
              <a:ext uri="{FF2B5EF4-FFF2-40B4-BE49-F238E27FC236}">
                <a16:creationId xmlns:a16="http://schemas.microsoft.com/office/drawing/2014/main" id="{6286459B-EC30-4B3F-A0A8-E57E74031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332958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6026C-66CC-4EA0-BBEF-F9FCF8408EDF}"/>
              </a:ext>
            </a:extLst>
          </p:cNvPr>
          <p:cNvSpPr>
            <a:spLocks noGrp="1"/>
          </p:cNvSpPr>
          <p:nvPr>
            <p:ph type="title"/>
          </p:nvPr>
        </p:nvSpPr>
        <p:spPr>
          <a:xfrm>
            <a:off x="1097280" y="286603"/>
            <a:ext cx="10058400" cy="1450757"/>
          </a:xfrm>
        </p:spPr>
        <p:txBody>
          <a:bodyPr>
            <a:normAutofit/>
          </a:bodyPr>
          <a:lstStyle/>
          <a:p>
            <a:r>
              <a:rPr lang="en-US" sz="5400" b="1" dirty="0">
                <a:solidFill>
                  <a:srgbClr val="92D050"/>
                </a:solidFill>
              </a:rPr>
              <a:t>A Culture of Belonging</a:t>
            </a:r>
          </a:p>
        </p:txBody>
      </p:sp>
      <p:cxnSp>
        <p:nvCxnSpPr>
          <p:cNvPr id="28"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Content Placeholder 2">
            <a:extLst>
              <a:ext uri="{FF2B5EF4-FFF2-40B4-BE49-F238E27FC236}">
                <a16:creationId xmlns:a16="http://schemas.microsoft.com/office/drawing/2014/main" id="{250A0FB5-BA6C-4DBC-BF5B-545E633281B6}"/>
              </a:ext>
            </a:extLst>
          </p:cNvPr>
          <p:cNvSpPr txBox="1">
            <a:spLocks/>
          </p:cNvSpPr>
          <p:nvPr/>
        </p:nvSpPr>
        <p:spPr>
          <a:xfrm>
            <a:off x="1193532" y="2178847"/>
            <a:ext cx="9962148" cy="2781771"/>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365125">
              <a:buFont typeface="Wingdings" panose="05000000000000000000" pitchFamily="2" charset="2"/>
              <a:buChar char="§"/>
              <a:tabLst>
                <a:tab pos="1828800" algn="l"/>
              </a:tabLst>
            </a:pPr>
            <a:r>
              <a:rPr lang="en-US" sz="2400" dirty="0"/>
              <a:t>People feel like they are part of something, that they matter, or that they are needed</a:t>
            </a:r>
          </a:p>
          <a:p>
            <a:pPr marL="461963" indent="-365125">
              <a:buFont typeface="Wingdings" panose="05000000000000000000" pitchFamily="2" charset="2"/>
              <a:buChar char="§"/>
            </a:pPr>
            <a:r>
              <a:rPr lang="en-US" sz="2400" dirty="0"/>
              <a:t>People who feel welcomed, appreciated, respected, and valued </a:t>
            </a:r>
          </a:p>
          <a:p>
            <a:pPr marL="754063" lvl="1" indent="-290513">
              <a:buFont typeface="Arial" panose="020B0604020202020204" pitchFamily="34" charset="0"/>
              <a:buChar char="•"/>
            </a:pPr>
            <a:r>
              <a:rPr lang="en-US" sz="2400" dirty="0"/>
              <a:t>are more productive</a:t>
            </a:r>
          </a:p>
          <a:p>
            <a:pPr marL="754063" lvl="1" indent="-290513">
              <a:buFont typeface="Arial" panose="020B0604020202020204" pitchFamily="34" charset="0"/>
              <a:buChar char="•"/>
            </a:pPr>
            <a:r>
              <a:rPr lang="en-US" sz="2400" dirty="0"/>
              <a:t>feel a greater connection to the organization’s mission</a:t>
            </a:r>
          </a:p>
          <a:p>
            <a:pPr marL="457200" indent="-365125">
              <a:buFont typeface="Wingdings" panose="05000000000000000000" pitchFamily="2" charset="2"/>
              <a:buChar char="§"/>
              <a:tabLst>
                <a:tab pos="1828800" algn="l"/>
              </a:tabLst>
            </a:pPr>
            <a:endParaRPr lang="en-US" sz="2400" dirty="0"/>
          </a:p>
          <a:p>
            <a:pPr marL="457200" indent="-365125">
              <a:buFont typeface="Wingdings" panose="05000000000000000000" pitchFamily="2" charset="2"/>
              <a:buChar char="§"/>
              <a:tabLst>
                <a:tab pos="1828800" algn="l"/>
              </a:tabLst>
            </a:pPr>
            <a:endParaRPr lang="en-US" sz="2400" dirty="0"/>
          </a:p>
        </p:txBody>
      </p:sp>
      <p:sp>
        <p:nvSpPr>
          <p:cNvPr id="6" name="Date Placeholder 5">
            <a:extLst>
              <a:ext uri="{FF2B5EF4-FFF2-40B4-BE49-F238E27FC236}">
                <a16:creationId xmlns:a16="http://schemas.microsoft.com/office/drawing/2014/main" id="{3DD46F0C-0A2D-4915-92EB-0DCC4E5F2BEB}"/>
              </a:ext>
            </a:extLst>
          </p:cNvPr>
          <p:cNvSpPr>
            <a:spLocks noGrp="1"/>
          </p:cNvSpPr>
          <p:nvPr>
            <p:ph type="dt" sz="half" idx="10"/>
          </p:nvPr>
        </p:nvSpPr>
        <p:spPr/>
        <p:txBody>
          <a:bodyPr/>
          <a:lstStyle/>
          <a:p>
            <a:r>
              <a:rPr lang="en-US"/>
              <a:t>edited 9/23/2021</a:t>
            </a:r>
            <a:endParaRPr lang="en-US" dirty="0"/>
          </a:p>
        </p:txBody>
      </p:sp>
      <p:sp>
        <p:nvSpPr>
          <p:cNvPr id="8" name="Footer Placeholder 7">
            <a:extLst>
              <a:ext uri="{FF2B5EF4-FFF2-40B4-BE49-F238E27FC236}">
                <a16:creationId xmlns:a16="http://schemas.microsoft.com/office/drawing/2014/main" id="{6DBF3F90-1289-49F5-A950-5C22503513B7}"/>
              </a:ext>
            </a:extLst>
          </p:cNvPr>
          <p:cNvSpPr>
            <a:spLocks noGrp="1"/>
          </p:cNvSpPr>
          <p:nvPr>
            <p:ph type="ftr" sz="quarter" idx="11"/>
          </p:nvPr>
        </p:nvSpPr>
        <p:spPr/>
        <p:txBody>
          <a:bodyPr/>
          <a:lstStyle/>
          <a:p>
            <a:r>
              <a:rPr lang="en-US"/>
              <a:t>DEI PowerPoint Presentation - Terms 2.0</a:t>
            </a:r>
            <a:endParaRPr lang="en-US" dirty="0"/>
          </a:p>
        </p:txBody>
      </p:sp>
      <p:sp>
        <p:nvSpPr>
          <p:cNvPr id="9" name="Slide Number Placeholder 8">
            <a:extLst>
              <a:ext uri="{FF2B5EF4-FFF2-40B4-BE49-F238E27FC236}">
                <a16:creationId xmlns:a16="http://schemas.microsoft.com/office/drawing/2014/main" id="{25B4CD39-BB40-42E1-BA54-97EA3FE7C49A}"/>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11" name="Picture 10" descr="Logo&#10;&#10;Description automatically generated">
            <a:extLst>
              <a:ext uri="{FF2B5EF4-FFF2-40B4-BE49-F238E27FC236}">
                <a16:creationId xmlns:a16="http://schemas.microsoft.com/office/drawing/2014/main" id="{E4153530-F689-412E-B0D5-10AF654A06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288408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5C9B-4FFD-490D-A51B-DC4897BFF038}"/>
              </a:ext>
            </a:extLst>
          </p:cNvPr>
          <p:cNvSpPr>
            <a:spLocks noGrp="1"/>
          </p:cNvSpPr>
          <p:nvPr>
            <p:ph type="title" idx="4294967295"/>
          </p:nvPr>
        </p:nvSpPr>
        <p:spPr>
          <a:xfrm>
            <a:off x="0" y="895350"/>
            <a:ext cx="3670300" cy="1231900"/>
          </a:xfrm>
        </p:spPr>
        <p:txBody>
          <a:bodyPr anchor="ctr">
            <a:normAutofit fontScale="90000"/>
          </a:bodyPr>
          <a:lstStyle/>
          <a:p>
            <a:pPr algn="r"/>
            <a:r>
              <a:rPr lang="en-US" sz="8800" dirty="0"/>
              <a:t>	</a:t>
            </a:r>
            <a:br>
              <a:rPr lang="en-US" sz="8800" dirty="0"/>
            </a:br>
            <a:br>
              <a:rPr lang="en-US" sz="8800" dirty="0"/>
            </a:br>
            <a:br>
              <a:rPr lang="en-US" sz="8800" dirty="0"/>
            </a:br>
            <a:endParaRPr lang="en-US" sz="8800" dirty="0"/>
          </a:p>
        </p:txBody>
      </p:sp>
      <p:sp>
        <p:nvSpPr>
          <p:cNvPr id="7" name="Content Placeholder 6">
            <a:extLst>
              <a:ext uri="{FF2B5EF4-FFF2-40B4-BE49-F238E27FC236}">
                <a16:creationId xmlns:a16="http://schemas.microsoft.com/office/drawing/2014/main" id="{8FC90EDB-C23F-4A5E-A868-67EB921F4FE1}"/>
              </a:ext>
            </a:extLst>
          </p:cNvPr>
          <p:cNvSpPr>
            <a:spLocks noGrp="1"/>
          </p:cNvSpPr>
          <p:nvPr>
            <p:ph idx="4294967295"/>
          </p:nvPr>
        </p:nvSpPr>
        <p:spPr>
          <a:xfrm>
            <a:off x="7117773" y="279400"/>
            <a:ext cx="4583875" cy="5214064"/>
          </a:xfrm>
        </p:spPr>
        <p:txBody>
          <a:bodyPr anchor="ctr">
            <a:noAutofit/>
          </a:bodyPr>
          <a:lstStyle/>
          <a:p>
            <a:pPr algn="ctr">
              <a:spcBef>
                <a:spcPts val="0"/>
              </a:spcBef>
              <a:spcAft>
                <a:spcPts val="0"/>
              </a:spcAft>
            </a:pPr>
            <a:r>
              <a:rPr lang="en-US" sz="4000" b="0" i="0" dirty="0">
                <a:solidFill>
                  <a:srgbClr val="3A3B3F"/>
                </a:solidFill>
                <a:effectLst/>
              </a:rPr>
              <a:t>AAUW needs </a:t>
            </a:r>
            <a:r>
              <a:rPr lang="en-US" sz="4000" b="1" spc="-50" dirty="0">
                <a:solidFill>
                  <a:srgbClr val="FF0000"/>
                </a:solidFill>
                <a:ea typeface="+mj-ea"/>
                <a:cs typeface="+mj-cs"/>
              </a:rPr>
              <a:t>diversity</a:t>
            </a:r>
            <a:r>
              <a:rPr lang="en-US" sz="4000" b="0" i="0" dirty="0">
                <a:solidFill>
                  <a:srgbClr val="3A3B3F"/>
                </a:solidFill>
                <a:effectLst/>
              </a:rPr>
              <a:t>, </a:t>
            </a:r>
            <a:r>
              <a:rPr lang="en-US" sz="4000" b="1" spc="-50" dirty="0">
                <a:solidFill>
                  <a:srgbClr val="FFC000"/>
                </a:solidFill>
                <a:ea typeface="+mj-ea"/>
                <a:cs typeface="+mj-cs"/>
              </a:rPr>
              <a:t>equity</a:t>
            </a:r>
            <a:r>
              <a:rPr lang="en-US" sz="4000" b="0" i="0" dirty="0">
                <a:solidFill>
                  <a:srgbClr val="3A3B3F"/>
                </a:solidFill>
                <a:effectLst/>
              </a:rPr>
              <a:t>, </a:t>
            </a:r>
            <a:r>
              <a:rPr lang="en-US" sz="4000" b="1" spc="-50" dirty="0">
                <a:solidFill>
                  <a:srgbClr val="396F81"/>
                </a:solidFill>
                <a:ea typeface="+mj-ea"/>
                <a:cs typeface="+mj-cs"/>
              </a:rPr>
              <a:t>inclusion</a:t>
            </a:r>
            <a:r>
              <a:rPr lang="en-US" sz="4000" b="0" i="0" dirty="0">
                <a:solidFill>
                  <a:srgbClr val="3A3B3F"/>
                </a:solidFill>
                <a:effectLst/>
              </a:rPr>
              <a:t>, and </a:t>
            </a:r>
            <a:r>
              <a:rPr lang="en-US" sz="4000" b="1" spc="-50" dirty="0">
                <a:solidFill>
                  <a:srgbClr val="92D050"/>
                </a:solidFill>
                <a:ea typeface="+mj-ea"/>
                <a:cs typeface="+mj-cs"/>
              </a:rPr>
              <a:t>belonging</a:t>
            </a:r>
            <a:r>
              <a:rPr lang="en-US" sz="4000" b="0" i="0" dirty="0">
                <a:solidFill>
                  <a:srgbClr val="3A3B3F"/>
                </a:solidFill>
                <a:effectLst/>
              </a:rPr>
              <a:t> for our members to feel more connected to our mission and be more productive.</a:t>
            </a:r>
            <a:endParaRPr lang="en-US" sz="4000" b="1" dirty="0">
              <a:solidFill>
                <a:srgbClr val="FF0000"/>
              </a:solidFill>
            </a:endParaRPr>
          </a:p>
        </p:txBody>
      </p:sp>
      <p:pic>
        <p:nvPicPr>
          <p:cNvPr id="1026" name="Picture 2" descr="Gender equality concept with woman and man on equal height scales.">
            <a:extLst>
              <a:ext uri="{FF2B5EF4-FFF2-40B4-BE49-F238E27FC236}">
                <a16:creationId xmlns:a16="http://schemas.microsoft.com/office/drawing/2014/main" id="{ABA6A798-ECE8-40FE-8D2E-19EBE6E1BA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2535" y="279365"/>
            <a:ext cx="2924160" cy="2691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cial race vector Diversity. Illustration clip-art eps vector illustration">
            <a:extLst>
              <a:ext uri="{FF2B5EF4-FFF2-40B4-BE49-F238E27FC236}">
                <a16:creationId xmlns:a16="http://schemas.microsoft.com/office/drawing/2014/main" id="{AC8F85ED-27D2-4C0C-9C34-43BADF4206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94203" y="991006"/>
            <a:ext cx="2787630" cy="41370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clusive clipart - Clip Art Library">
            <a:extLst>
              <a:ext uri="{FF2B5EF4-FFF2-40B4-BE49-F238E27FC236}">
                <a16:creationId xmlns:a16="http://schemas.microsoft.com/office/drawing/2014/main" id="{0873B19B-D7E8-49C5-9A7C-B2A537F3290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2049" y="3429000"/>
            <a:ext cx="3213966" cy="27721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13317E-9189-4BC0-B055-DA4ACF963814}"/>
              </a:ext>
            </a:extLst>
          </p:cNvPr>
          <p:cNvSpPr txBox="1"/>
          <p:nvPr/>
        </p:nvSpPr>
        <p:spPr>
          <a:xfrm>
            <a:off x="242535" y="2835564"/>
            <a:ext cx="2924160" cy="292752"/>
          </a:xfrm>
          <a:prstGeom prst="rect">
            <a:avLst/>
          </a:prstGeom>
          <a:solidFill>
            <a:srgbClr val="002060"/>
          </a:solidFill>
        </p:spPr>
        <p:txBody>
          <a:bodyPr wrap="square" rtlCol="0">
            <a:spAutoFit/>
          </a:bodyPr>
          <a:lstStyle/>
          <a:p>
            <a:endParaRPr lang="en-US" dirty="0">
              <a:solidFill>
                <a:srgbClr val="0070C0"/>
              </a:solidFill>
              <a:highlight>
                <a:srgbClr val="000080"/>
              </a:highlight>
            </a:endParaRPr>
          </a:p>
        </p:txBody>
      </p:sp>
      <p:sp>
        <p:nvSpPr>
          <p:cNvPr id="6" name="Date Placeholder 5">
            <a:extLst>
              <a:ext uri="{FF2B5EF4-FFF2-40B4-BE49-F238E27FC236}">
                <a16:creationId xmlns:a16="http://schemas.microsoft.com/office/drawing/2014/main" id="{E5BF5465-BA43-4C83-93E3-B7C528364CDC}"/>
              </a:ext>
            </a:extLst>
          </p:cNvPr>
          <p:cNvSpPr>
            <a:spLocks noGrp="1"/>
          </p:cNvSpPr>
          <p:nvPr>
            <p:ph type="dt" sz="half" idx="10"/>
          </p:nvPr>
        </p:nvSpPr>
        <p:spPr/>
        <p:txBody>
          <a:bodyPr/>
          <a:lstStyle/>
          <a:p>
            <a:r>
              <a:rPr lang="en-US"/>
              <a:t>edited 9/23/2021</a:t>
            </a:r>
            <a:endParaRPr lang="en-US" dirty="0"/>
          </a:p>
        </p:txBody>
      </p:sp>
      <p:sp>
        <p:nvSpPr>
          <p:cNvPr id="10" name="Footer Placeholder 9">
            <a:extLst>
              <a:ext uri="{FF2B5EF4-FFF2-40B4-BE49-F238E27FC236}">
                <a16:creationId xmlns:a16="http://schemas.microsoft.com/office/drawing/2014/main" id="{666713C4-18F8-4D3A-8C9D-A93A6239D300}"/>
              </a:ext>
            </a:extLst>
          </p:cNvPr>
          <p:cNvSpPr>
            <a:spLocks noGrp="1"/>
          </p:cNvSpPr>
          <p:nvPr>
            <p:ph type="ftr" sz="quarter" idx="11"/>
          </p:nvPr>
        </p:nvSpPr>
        <p:spPr/>
        <p:txBody>
          <a:bodyPr/>
          <a:lstStyle/>
          <a:p>
            <a:r>
              <a:rPr lang="en-US"/>
              <a:t>DEI PowerPoint Presentation - Terms 2.0</a:t>
            </a:r>
            <a:endParaRPr lang="en-US" dirty="0"/>
          </a:p>
        </p:txBody>
      </p:sp>
      <p:sp>
        <p:nvSpPr>
          <p:cNvPr id="11" name="Slide Number Placeholder 10">
            <a:extLst>
              <a:ext uri="{FF2B5EF4-FFF2-40B4-BE49-F238E27FC236}">
                <a16:creationId xmlns:a16="http://schemas.microsoft.com/office/drawing/2014/main" id="{59893E07-4328-4E9C-9005-D1730A935BAC}"/>
              </a:ext>
            </a:extLst>
          </p:cNvPr>
          <p:cNvSpPr>
            <a:spLocks noGrp="1"/>
          </p:cNvSpPr>
          <p:nvPr>
            <p:ph type="sldNum" sz="quarter" idx="12"/>
          </p:nvPr>
        </p:nvSpPr>
        <p:spPr/>
        <p:txBody>
          <a:bodyPr/>
          <a:lstStyle/>
          <a:p>
            <a:fld id="{3A98EE3D-8CD1-4C3F-BD1C-C98C9596463C}" type="slidenum">
              <a:rPr lang="en-US" smtClean="0"/>
              <a:t>17</a:t>
            </a:fld>
            <a:endParaRPr lang="en-US" dirty="0"/>
          </a:p>
        </p:txBody>
      </p:sp>
      <p:pic>
        <p:nvPicPr>
          <p:cNvPr id="12" name="Picture 11" descr="Logo&#10;&#10;Description automatically generated">
            <a:extLst>
              <a:ext uri="{FF2B5EF4-FFF2-40B4-BE49-F238E27FC236}">
                <a16:creationId xmlns:a16="http://schemas.microsoft.com/office/drawing/2014/main" id="{0669E47F-5260-437E-AA47-AEB8436AF5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97803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3A66-4E92-4EB9-ABDB-986A328BAE75}"/>
              </a:ext>
            </a:extLst>
          </p:cNvPr>
          <p:cNvSpPr>
            <a:spLocks noGrp="1"/>
          </p:cNvSpPr>
          <p:nvPr>
            <p:ph type="title"/>
          </p:nvPr>
        </p:nvSpPr>
        <p:spPr>
          <a:xfrm>
            <a:off x="811530" y="286603"/>
            <a:ext cx="10664190" cy="1697840"/>
          </a:xfrm>
        </p:spPr>
        <p:txBody>
          <a:bodyPr>
            <a:noAutofit/>
          </a:bodyPr>
          <a:lstStyle/>
          <a:p>
            <a:pPr algn="ctr"/>
            <a:r>
              <a:rPr lang="en-US" sz="5400" b="1" dirty="0">
                <a:solidFill>
                  <a:srgbClr val="002060"/>
                </a:solidFill>
              </a:rPr>
              <a:t>Stronger Together </a:t>
            </a:r>
            <a:br>
              <a:rPr lang="en-US" sz="5400" b="1" dirty="0">
                <a:solidFill>
                  <a:srgbClr val="002060"/>
                </a:solidFill>
              </a:rPr>
            </a:br>
            <a:r>
              <a:rPr lang="en-US" sz="5400" b="1" dirty="0">
                <a:solidFill>
                  <a:srgbClr val="002060"/>
                </a:solidFill>
              </a:rPr>
              <a:t>as we advocate for women and girls</a:t>
            </a:r>
          </a:p>
        </p:txBody>
      </p:sp>
      <p:pic>
        <p:nvPicPr>
          <p:cNvPr id="2052" name="Picture 4">
            <a:extLst>
              <a:ext uri="{FF2B5EF4-FFF2-40B4-BE49-F238E27FC236}">
                <a16:creationId xmlns:a16="http://schemas.microsoft.com/office/drawing/2014/main" id="{1C081BBB-A951-4126-B4F8-7F13A9242707}"/>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256816" y="1984443"/>
            <a:ext cx="7266563" cy="42218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091E3517-4D81-43E6-99F4-42788D7F32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7980" y="3604767"/>
            <a:ext cx="2045308" cy="855250"/>
          </a:xfrm>
          <a:prstGeom prst="rect">
            <a:avLst/>
          </a:prstGeom>
        </p:spPr>
      </p:pic>
      <p:sp>
        <p:nvSpPr>
          <p:cNvPr id="7" name="Date Placeholder 6">
            <a:extLst>
              <a:ext uri="{FF2B5EF4-FFF2-40B4-BE49-F238E27FC236}">
                <a16:creationId xmlns:a16="http://schemas.microsoft.com/office/drawing/2014/main" id="{A8BB0F61-0218-4CB0-A32D-18EE8BA1E012}"/>
              </a:ext>
            </a:extLst>
          </p:cNvPr>
          <p:cNvSpPr>
            <a:spLocks noGrp="1"/>
          </p:cNvSpPr>
          <p:nvPr>
            <p:ph type="dt" sz="half" idx="10"/>
          </p:nvPr>
        </p:nvSpPr>
        <p:spPr/>
        <p:txBody>
          <a:bodyPr/>
          <a:lstStyle/>
          <a:p>
            <a:r>
              <a:rPr lang="en-US"/>
              <a:t>edited 9/23/2021</a:t>
            </a:r>
            <a:endParaRPr lang="en-US" dirty="0"/>
          </a:p>
        </p:txBody>
      </p:sp>
      <p:sp>
        <p:nvSpPr>
          <p:cNvPr id="8" name="Footer Placeholder 7">
            <a:extLst>
              <a:ext uri="{FF2B5EF4-FFF2-40B4-BE49-F238E27FC236}">
                <a16:creationId xmlns:a16="http://schemas.microsoft.com/office/drawing/2014/main" id="{0EE4D59A-9967-4E77-A5C5-0E003A0E8748}"/>
              </a:ext>
            </a:extLst>
          </p:cNvPr>
          <p:cNvSpPr>
            <a:spLocks noGrp="1"/>
          </p:cNvSpPr>
          <p:nvPr>
            <p:ph type="ftr" sz="quarter" idx="11"/>
          </p:nvPr>
        </p:nvSpPr>
        <p:spPr/>
        <p:txBody>
          <a:bodyPr/>
          <a:lstStyle/>
          <a:p>
            <a:r>
              <a:rPr lang="en-US"/>
              <a:t>DEI PowerPoint Presentation - Terms 2.0</a:t>
            </a:r>
            <a:endParaRPr lang="en-US" dirty="0"/>
          </a:p>
        </p:txBody>
      </p:sp>
      <p:sp>
        <p:nvSpPr>
          <p:cNvPr id="9" name="Slide Number Placeholder 8">
            <a:extLst>
              <a:ext uri="{FF2B5EF4-FFF2-40B4-BE49-F238E27FC236}">
                <a16:creationId xmlns:a16="http://schemas.microsoft.com/office/drawing/2014/main" id="{1D06A377-61B0-49D5-8244-3FB5A7EAFEB0}"/>
              </a:ext>
            </a:extLst>
          </p:cNvPr>
          <p:cNvSpPr>
            <a:spLocks noGrp="1"/>
          </p:cNvSpPr>
          <p:nvPr>
            <p:ph type="sldNum" sz="quarter" idx="12"/>
          </p:nvPr>
        </p:nvSpPr>
        <p:spPr/>
        <p:txBody>
          <a:bodyPr/>
          <a:lstStyle/>
          <a:p>
            <a:fld id="{3A98EE3D-8CD1-4C3F-BD1C-C98C9596463C}" type="slidenum">
              <a:rPr lang="en-US" smtClean="0"/>
              <a:t>18</a:t>
            </a:fld>
            <a:endParaRPr lang="en-US" dirty="0"/>
          </a:p>
        </p:txBody>
      </p:sp>
      <p:pic>
        <p:nvPicPr>
          <p:cNvPr id="10" name="Picture 9" descr="Logo&#10;&#10;Description automatically generated">
            <a:extLst>
              <a:ext uri="{FF2B5EF4-FFF2-40B4-BE49-F238E27FC236}">
                <a16:creationId xmlns:a16="http://schemas.microsoft.com/office/drawing/2014/main" id="{9B78D770-7558-4C21-A0F0-AD8C34C2D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72634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C23592D-28F8-4A79-B9B9-E03A7FF0464E}"/>
              </a:ext>
            </a:extLst>
          </p:cNvPr>
          <p:cNvSpPr>
            <a:spLocks noGrp="1"/>
          </p:cNvSpPr>
          <p:nvPr>
            <p:ph type="dt" sz="half" idx="10"/>
          </p:nvPr>
        </p:nvSpPr>
        <p:spPr/>
        <p:txBody>
          <a:bodyPr/>
          <a:lstStyle/>
          <a:p>
            <a:r>
              <a:rPr lang="en-US" dirty="0"/>
              <a:t>edited 9/24/2021</a:t>
            </a:r>
          </a:p>
        </p:txBody>
      </p:sp>
      <p:sp>
        <p:nvSpPr>
          <p:cNvPr id="6" name="Footer Placeholder 5">
            <a:extLst>
              <a:ext uri="{FF2B5EF4-FFF2-40B4-BE49-F238E27FC236}">
                <a16:creationId xmlns:a16="http://schemas.microsoft.com/office/drawing/2014/main" id="{212B3466-88D9-4F68-8A83-F58CB554D3DB}"/>
              </a:ext>
            </a:extLst>
          </p:cNvPr>
          <p:cNvSpPr>
            <a:spLocks noGrp="1"/>
          </p:cNvSpPr>
          <p:nvPr>
            <p:ph type="ftr" sz="quarter" idx="11"/>
          </p:nvPr>
        </p:nvSpPr>
        <p:spPr/>
        <p:txBody>
          <a:bodyPr/>
          <a:lstStyle/>
          <a:p>
            <a:r>
              <a:rPr lang="en-US"/>
              <a:t>DEI PowerPoint Presentation - Terms 2.0</a:t>
            </a:r>
            <a:endParaRPr lang="en-US" dirty="0"/>
          </a:p>
        </p:txBody>
      </p:sp>
      <p:sp>
        <p:nvSpPr>
          <p:cNvPr id="7" name="Slide Number Placeholder 6">
            <a:extLst>
              <a:ext uri="{FF2B5EF4-FFF2-40B4-BE49-F238E27FC236}">
                <a16:creationId xmlns:a16="http://schemas.microsoft.com/office/drawing/2014/main" id="{7D5BE53D-6C0A-438F-B302-525A54BBD5DA}"/>
              </a:ext>
            </a:extLst>
          </p:cNvPr>
          <p:cNvSpPr>
            <a:spLocks noGrp="1"/>
          </p:cNvSpPr>
          <p:nvPr>
            <p:ph type="sldNum" sz="quarter" idx="12"/>
          </p:nvPr>
        </p:nvSpPr>
        <p:spPr/>
        <p:txBody>
          <a:bodyPr/>
          <a:lstStyle/>
          <a:p>
            <a:fld id="{3A98EE3D-8CD1-4C3F-BD1C-C98C9596463C}" type="slidenum">
              <a:rPr lang="en-US" smtClean="0"/>
              <a:t>19</a:t>
            </a:fld>
            <a:endParaRPr lang="en-US" dirty="0"/>
          </a:p>
        </p:txBody>
      </p:sp>
      <p:grpSp>
        <p:nvGrpSpPr>
          <p:cNvPr id="3" name="Group 2">
            <a:extLst>
              <a:ext uri="{FF2B5EF4-FFF2-40B4-BE49-F238E27FC236}">
                <a16:creationId xmlns:a16="http://schemas.microsoft.com/office/drawing/2014/main" id="{3F099EE4-2AFA-44F0-84E0-6EF2CFC23898}"/>
              </a:ext>
            </a:extLst>
          </p:cNvPr>
          <p:cNvGrpSpPr/>
          <p:nvPr/>
        </p:nvGrpSpPr>
        <p:grpSpPr>
          <a:xfrm>
            <a:off x="763480" y="-1"/>
            <a:ext cx="10511161" cy="6320745"/>
            <a:chOff x="763480" y="-1"/>
            <a:chExt cx="10511161" cy="6320745"/>
          </a:xfrm>
        </p:grpSpPr>
        <p:pic>
          <p:nvPicPr>
            <p:cNvPr id="4098" name="Picture 2">
              <a:extLst>
                <a:ext uri="{FF2B5EF4-FFF2-40B4-BE49-F238E27FC236}">
                  <a16:creationId xmlns:a16="http://schemas.microsoft.com/office/drawing/2014/main" id="{9D8A78B0-10B3-45F6-992B-59C41308BD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3480" y="-1"/>
              <a:ext cx="10511161" cy="63207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B57D65-DB3F-496D-B26E-EB262D068C44}"/>
                </a:ext>
              </a:extLst>
            </p:cNvPr>
            <p:cNvSpPr txBox="1"/>
            <p:nvPr/>
          </p:nvSpPr>
          <p:spPr>
            <a:xfrm>
              <a:off x="2617470" y="5200650"/>
              <a:ext cx="1668780" cy="461665"/>
            </a:xfrm>
            <a:prstGeom prst="rect">
              <a:avLst/>
            </a:prstGeom>
            <a:noFill/>
          </p:spPr>
          <p:txBody>
            <a:bodyPr wrap="square" rtlCol="0">
              <a:spAutoFit/>
            </a:bodyPr>
            <a:lstStyle/>
            <a:p>
              <a:r>
                <a:rPr lang="en-US" sz="2400" b="1" dirty="0">
                  <a:solidFill>
                    <a:srgbClr val="A55913"/>
                  </a:solidFill>
                  <a:latin typeface="Posterama" panose="020B0504020200020000" pitchFamily="34" charset="0"/>
                  <a:ea typeface="HGMaruGothicMPRO" panose="020B0400000000000000" pitchFamily="34" charset="-128"/>
                  <a:cs typeface="Posterama" panose="020B0504020200020000" pitchFamily="34" charset="0"/>
                </a:rPr>
                <a:t>belonging</a:t>
              </a:r>
            </a:p>
          </p:txBody>
        </p:sp>
      </p:grpSp>
    </p:spTree>
    <p:extLst>
      <p:ext uri="{BB962C8B-B14F-4D97-AF65-F5344CB8AC3E}">
        <p14:creationId xmlns:p14="http://schemas.microsoft.com/office/powerpoint/2010/main" val="325919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B7B79-BB05-4EC2-8E1F-7E621367CB89}"/>
              </a:ext>
            </a:extLst>
          </p:cNvPr>
          <p:cNvSpPr>
            <a:spLocks noGrp="1"/>
          </p:cNvSpPr>
          <p:nvPr>
            <p:ph type="title"/>
          </p:nvPr>
        </p:nvSpPr>
        <p:spPr>
          <a:xfrm>
            <a:off x="5172074" y="286603"/>
            <a:ext cx="5983605" cy="1450757"/>
          </a:xfrm>
        </p:spPr>
        <p:txBody>
          <a:bodyPr>
            <a:normAutofit/>
          </a:bodyPr>
          <a:lstStyle/>
          <a:p>
            <a:r>
              <a:rPr lang="en-US" sz="5400" b="1" dirty="0">
                <a:solidFill>
                  <a:srgbClr val="FF0000"/>
                </a:solidFill>
              </a:rPr>
              <a:t>Diversity</a:t>
            </a:r>
            <a:endParaRPr lang="en-US" sz="5400" dirty="0"/>
          </a:p>
        </p:txBody>
      </p:sp>
      <p:pic>
        <p:nvPicPr>
          <p:cNvPr id="2050" name="Picture 2" descr="Abstract representation of diversity using colors and shapes.">
            <a:extLst>
              <a:ext uri="{FF2B5EF4-FFF2-40B4-BE49-F238E27FC236}">
                <a16:creationId xmlns:a16="http://schemas.microsoft.com/office/drawing/2014/main" id="{2F5F940C-09A5-469E-8F5B-BCF4E428C0A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9046CA-4539-4DC6-8F40-1198824095F1}"/>
              </a:ext>
            </a:extLst>
          </p:cNvPr>
          <p:cNvSpPr>
            <a:spLocks noGrp="1"/>
          </p:cNvSpPr>
          <p:nvPr>
            <p:ph idx="1"/>
          </p:nvPr>
        </p:nvSpPr>
        <p:spPr>
          <a:xfrm>
            <a:off x="5172074" y="2108201"/>
            <a:ext cx="5983606" cy="3760891"/>
          </a:xfrm>
        </p:spPr>
        <p:txBody>
          <a:bodyPr>
            <a:normAutofit/>
          </a:bodyPr>
          <a:lstStyle/>
          <a:p>
            <a:pPr marL="461963" indent="-365125">
              <a:buFont typeface="Wingdings" panose="05000000000000000000" pitchFamily="2" charset="2"/>
              <a:buChar char="§"/>
            </a:pPr>
            <a:r>
              <a:rPr lang="en-US" sz="2400" dirty="0"/>
              <a:t>The condition of having or being composed of differing elements</a:t>
            </a:r>
          </a:p>
          <a:p>
            <a:pPr marL="461963" indent="-365125">
              <a:buFont typeface="Wingdings" panose="05000000000000000000" pitchFamily="2" charset="2"/>
              <a:buChar char="§"/>
            </a:pPr>
            <a:r>
              <a:rPr lang="en-US" sz="2400" dirty="0"/>
              <a:t>Variety  </a:t>
            </a:r>
          </a:p>
          <a:p>
            <a:pPr marL="461963" indent="-365125">
              <a:buFont typeface="Wingdings" panose="05000000000000000000" pitchFamily="2" charset="2"/>
              <a:buChar char="§"/>
            </a:pPr>
            <a:r>
              <a:rPr lang="en-US" sz="2400" dirty="0"/>
              <a:t>The inclusion of different types of people in a group or organization programs intended to promote diversity</a:t>
            </a:r>
          </a:p>
          <a:p>
            <a:endParaRPr lang="en-US" dirty="0"/>
          </a:p>
        </p:txBody>
      </p:sp>
      <p:sp>
        <p:nvSpPr>
          <p:cNvPr id="139" name="Rectangle 138">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descr="Logo&#10;&#10;Description automatically generated">
            <a:extLst>
              <a:ext uri="{FF2B5EF4-FFF2-40B4-BE49-F238E27FC236}">
                <a16:creationId xmlns:a16="http://schemas.microsoft.com/office/drawing/2014/main" id="{8BBBD3A7-69D1-4A13-A7CD-509BCB1C5D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
        <p:nvSpPr>
          <p:cNvPr id="7" name="Date Placeholder 6">
            <a:extLst>
              <a:ext uri="{FF2B5EF4-FFF2-40B4-BE49-F238E27FC236}">
                <a16:creationId xmlns:a16="http://schemas.microsoft.com/office/drawing/2014/main" id="{8526A1E8-81AB-4929-93EC-3EA27788518B}"/>
              </a:ext>
            </a:extLst>
          </p:cNvPr>
          <p:cNvSpPr>
            <a:spLocks noGrp="1"/>
          </p:cNvSpPr>
          <p:nvPr>
            <p:ph type="dt" sz="half" idx="10"/>
          </p:nvPr>
        </p:nvSpPr>
        <p:spPr/>
        <p:txBody>
          <a:bodyPr/>
          <a:lstStyle/>
          <a:p>
            <a:r>
              <a:rPr lang="en-US"/>
              <a:t>edited 9/24/2021</a:t>
            </a:r>
            <a:endParaRPr lang="en-US" dirty="0"/>
          </a:p>
        </p:txBody>
      </p:sp>
      <p:sp>
        <p:nvSpPr>
          <p:cNvPr id="8" name="Footer Placeholder 7">
            <a:extLst>
              <a:ext uri="{FF2B5EF4-FFF2-40B4-BE49-F238E27FC236}">
                <a16:creationId xmlns:a16="http://schemas.microsoft.com/office/drawing/2014/main" id="{4D240634-00FB-4677-8B24-1514505E7722}"/>
              </a:ext>
            </a:extLst>
          </p:cNvPr>
          <p:cNvSpPr>
            <a:spLocks noGrp="1"/>
          </p:cNvSpPr>
          <p:nvPr>
            <p:ph type="ftr" sz="quarter" idx="11"/>
          </p:nvPr>
        </p:nvSpPr>
        <p:spPr/>
        <p:txBody>
          <a:bodyPr/>
          <a:lstStyle/>
          <a:p>
            <a:r>
              <a:rPr lang="en-US"/>
              <a:t>DEI Glossary 2.0</a:t>
            </a:r>
            <a:endParaRPr lang="en-US" dirty="0"/>
          </a:p>
        </p:txBody>
      </p:sp>
      <p:sp>
        <p:nvSpPr>
          <p:cNvPr id="9" name="Slide Number Placeholder 8">
            <a:extLst>
              <a:ext uri="{FF2B5EF4-FFF2-40B4-BE49-F238E27FC236}">
                <a16:creationId xmlns:a16="http://schemas.microsoft.com/office/drawing/2014/main" id="{7675A9ED-603B-4B2B-A71F-A28DF6F56CB8}"/>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37973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3AC4-D2F4-4583-9332-26E467D61035}"/>
              </a:ext>
            </a:extLst>
          </p:cNvPr>
          <p:cNvSpPr>
            <a:spLocks noGrp="1"/>
          </p:cNvSpPr>
          <p:nvPr>
            <p:ph type="title"/>
          </p:nvPr>
        </p:nvSpPr>
        <p:spPr/>
        <p:txBody>
          <a:bodyPr>
            <a:normAutofit/>
          </a:bodyPr>
          <a:lstStyle/>
          <a:p>
            <a:r>
              <a:rPr lang="en-US" sz="5400" b="1" dirty="0">
                <a:solidFill>
                  <a:srgbClr val="FF0000"/>
                </a:solidFill>
              </a:rPr>
              <a:t>Diversity</a:t>
            </a:r>
            <a:endParaRPr lang="en-US" sz="5400" b="1" dirty="0">
              <a:solidFill>
                <a:srgbClr val="C01EC0"/>
              </a:solidFill>
            </a:endParaRPr>
          </a:p>
        </p:txBody>
      </p:sp>
      <p:sp>
        <p:nvSpPr>
          <p:cNvPr id="3" name="Content Placeholder 2">
            <a:extLst>
              <a:ext uri="{FF2B5EF4-FFF2-40B4-BE49-F238E27FC236}">
                <a16:creationId xmlns:a16="http://schemas.microsoft.com/office/drawing/2014/main" id="{79DC7511-49D3-4F70-811C-24259E2505FE}"/>
              </a:ext>
            </a:extLst>
          </p:cNvPr>
          <p:cNvSpPr>
            <a:spLocks noGrp="1"/>
          </p:cNvSpPr>
          <p:nvPr>
            <p:ph idx="1"/>
          </p:nvPr>
        </p:nvSpPr>
        <p:spPr>
          <a:xfrm>
            <a:off x="1097280" y="2169037"/>
            <a:ext cx="10058400" cy="3648722"/>
          </a:xfrm>
        </p:spPr>
        <p:txBody>
          <a:bodyPr>
            <a:noAutofit/>
          </a:bodyPr>
          <a:lstStyle/>
          <a:p>
            <a:pPr marL="461963" indent="-365125">
              <a:buFont typeface="Wingdings" panose="05000000000000000000" pitchFamily="2" charset="2"/>
              <a:buChar char="§"/>
            </a:pPr>
            <a:r>
              <a:rPr lang="en-US" sz="2400" dirty="0"/>
              <a:t>Includes everyone — young and old, homeless and affluent, immigrant and native, white and black, rural and urban, gang member and corporate professional</a:t>
            </a:r>
          </a:p>
          <a:p>
            <a:pPr marL="461963" indent="-365125">
              <a:buFont typeface="Wingdings" panose="05000000000000000000" pitchFamily="2" charset="2"/>
              <a:buChar char="§"/>
            </a:pPr>
            <a:r>
              <a:rPr lang="en-US" sz="2400" dirty="0"/>
              <a:t>Characteristics that make each of us unique</a:t>
            </a:r>
          </a:p>
          <a:p>
            <a:pPr marL="461963" indent="-365125">
              <a:buFont typeface="Wingdings" panose="05000000000000000000" pitchFamily="2" charset="2"/>
              <a:buChar char="§"/>
            </a:pPr>
            <a:r>
              <a:rPr lang="en-US" sz="2400" dirty="0"/>
              <a:t>Is not about “them” — it is about each person coming to terms with his or her attitudes, beliefs and experiences about others and gaining comfort with differences</a:t>
            </a:r>
          </a:p>
          <a:p>
            <a:pPr marL="0" indent="0">
              <a:buNone/>
            </a:pPr>
            <a:endParaRPr lang="en-US" sz="2000" b="0" i="0" dirty="0">
              <a:solidFill>
                <a:schemeClr val="tx1"/>
              </a:solidFill>
              <a:effectLst/>
              <a:latin typeface="Amasis MT Pro Medium" panose="02040604050005020304" pitchFamily="18" charset="0"/>
            </a:endParaRPr>
          </a:p>
          <a:p>
            <a:pPr marL="0" indent="0" algn="l">
              <a:buNone/>
            </a:pPr>
            <a:endParaRPr lang="en-US" b="0" i="0" dirty="0">
              <a:solidFill>
                <a:schemeClr val="tx1"/>
              </a:solidFill>
              <a:effectLst/>
              <a:latin typeface="Amasis MT Pro Medium" panose="02040604050005020304" pitchFamily="18" charset="0"/>
            </a:endParaRPr>
          </a:p>
        </p:txBody>
      </p:sp>
      <p:sp>
        <p:nvSpPr>
          <p:cNvPr id="8" name="Date Placeholder 7">
            <a:extLst>
              <a:ext uri="{FF2B5EF4-FFF2-40B4-BE49-F238E27FC236}">
                <a16:creationId xmlns:a16="http://schemas.microsoft.com/office/drawing/2014/main" id="{18EFD993-30FA-4EF6-9ED8-F625EBB7355A}"/>
              </a:ext>
            </a:extLst>
          </p:cNvPr>
          <p:cNvSpPr>
            <a:spLocks noGrp="1"/>
          </p:cNvSpPr>
          <p:nvPr>
            <p:ph type="dt" sz="half" idx="10"/>
          </p:nvPr>
        </p:nvSpPr>
        <p:spPr/>
        <p:txBody>
          <a:bodyPr/>
          <a:lstStyle/>
          <a:p>
            <a:r>
              <a:rPr lang="en-US"/>
              <a:t>edited 9/23/2021</a:t>
            </a:r>
            <a:endParaRPr lang="en-US" dirty="0"/>
          </a:p>
        </p:txBody>
      </p:sp>
      <p:sp>
        <p:nvSpPr>
          <p:cNvPr id="9" name="Footer Placeholder 8">
            <a:extLst>
              <a:ext uri="{FF2B5EF4-FFF2-40B4-BE49-F238E27FC236}">
                <a16:creationId xmlns:a16="http://schemas.microsoft.com/office/drawing/2014/main" id="{D8997C73-A5D9-42D6-BEF2-7E3B3284E26B}"/>
              </a:ext>
            </a:extLst>
          </p:cNvPr>
          <p:cNvSpPr>
            <a:spLocks noGrp="1"/>
          </p:cNvSpPr>
          <p:nvPr>
            <p:ph type="ftr" sz="quarter" idx="11"/>
          </p:nvPr>
        </p:nvSpPr>
        <p:spPr/>
        <p:txBody>
          <a:bodyPr/>
          <a:lstStyle/>
          <a:p>
            <a:r>
              <a:rPr lang="en-US"/>
              <a:t>DEI PowerPoint Presentation - Terms 2.0</a:t>
            </a:r>
            <a:endParaRPr lang="en-US" dirty="0"/>
          </a:p>
        </p:txBody>
      </p:sp>
      <p:sp>
        <p:nvSpPr>
          <p:cNvPr id="10" name="Slide Number Placeholder 9">
            <a:extLst>
              <a:ext uri="{FF2B5EF4-FFF2-40B4-BE49-F238E27FC236}">
                <a16:creationId xmlns:a16="http://schemas.microsoft.com/office/drawing/2014/main" id="{7917A3F0-1494-4FAC-A63C-C7A980BDB060}"/>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11" name="Picture 10" descr="Logo&#10;&#10;Description automatically generated">
            <a:extLst>
              <a:ext uri="{FF2B5EF4-FFF2-40B4-BE49-F238E27FC236}">
                <a16:creationId xmlns:a16="http://schemas.microsoft.com/office/drawing/2014/main" id="{79827A87-C1F6-4901-B86F-97A481481B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63690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E29E2-4A01-48AA-9D39-165092222193}"/>
              </a:ext>
            </a:extLst>
          </p:cNvPr>
          <p:cNvSpPr>
            <a:spLocks noGrp="1"/>
          </p:cNvSpPr>
          <p:nvPr>
            <p:ph type="subTitle" idx="4294967295"/>
          </p:nvPr>
        </p:nvSpPr>
        <p:spPr>
          <a:xfrm>
            <a:off x="1196340" y="1943100"/>
            <a:ext cx="4859294" cy="4183380"/>
          </a:xfrm>
        </p:spPr>
        <p:txBody>
          <a:bodyPr>
            <a:noAutofit/>
          </a:bodyPr>
          <a:lstStyle/>
          <a:p>
            <a:pPr marL="554038" indent="-457200">
              <a:buFont typeface="+mj-lt"/>
              <a:buAutoNum type="arabicPeriod"/>
            </a:pPr>
            <a:r>
              <a:rPr lang="en-US" sz="2400" dirty="0"/>
              <a:t>Gender Equality</a:t>
            </a:r>
          </a:p>
          <a:p>
            <a:pPr marL="554038" indent="-457200">
              <a:buFont typeface="+mj-lt"/>
              <a:buAutoNum type="arabicPeriod"/>
            </a:pPr>
            <a:r>
              <a:rPr lang="en-US" sz="2400" dirty="0"/>
              <a:t>Age / Generation Gaps		</a:t>
            </a:r>
          </a:p>
          <a:p>
            <a:pPr marL="554038" indent="-457200">
              <a:buFont typeface="+mj-lt"/>
              <a:buAutoNum type="arabicPeriod"/>
            </a:pPr>
            <a:r>
              <a:rPr lang="en-US" sz="2400" dirty="0"/>
              <a:t>Language / Communication	</a:t>
            </a:r>
          </a:p>
          <a:p>
            <a:pPr marL="554038" indent="-457200">
              <a:buFont typeface="+mj-lt"/>
              <a:buAutoNum type="arabicPeriod"/>
            </a:pPr>
            <a:r>
              <a:rPr lang="en-US" sz="2400" dirty="0"/>
              <a:t>Race / National Origin</a:t>
            </a:r>
          </a:p>
          <a:p>
            <a:pPr marL="554038" indent="-457200">
              <a:buFont typeface="+mj-lt"/>
              <a:buAutoNum type="arabicPeriod"/>
            </a:pPr>
            <a:r>
              <a:rPr lang="en-US" sz="2400" dirty="0"/>
              <a:t>Religious Beliefs</a:t>
            </a:r>
          </a:p>
          <a:p>
            <a:pPr marL="554038" indent="-457200">
              <a:buFont typeface="+mj-lt"/>
              <a:buAutoNum type="arabicPeriod"/>
            </a:pPr>
            <a:r>
              <a:rPr lang="en-US" sz="2400" dirty="0"/>
              <a:t>Physical Ability / Disability</a:t>
            </a:r>
          </a:p>
          <a:p>
            <a:pPr marL="554038" indent="-457200">
              <a:buFont typeface="+mj-lt"/>
              <a:buAutoNum type="arabicPeriod"/>
            </a:pPr>
            <a:r>
              <a:rPr lang="en-US" sz="2400" dirty="0"/>
              <a:t>Ethnic / Cultural </a:t>
            </a:r>
            <a:r>
              <a:rPr lang="en-US" sz="2400" dirty="0">
                <a:solidFill>
                  <a:schemeClr val="tx1"/>
                </a:solidFill>
              </a:rPr>
              <a:t>Differences</a:t>
            </a:r>
          </a:p>
        </p:txBody>
      </p:sp>
      <p:pic>
        <p:nvPicPr>
          <p:cNvPr id="6146" name="Picture 2">
            <a:extLst>
              <a:ext uri="{FF2B5EF4-FFF2-40B4-BE49-F238E27FC236}">
                <a16:creationId xmlns:a16="http://schemas.microsoft.com/office/drawing/2014/main" id="{EB0973D9-F95A-4E0F-B4C1-A9351F406A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36367" y="2042025"/>
            <a:ext cx="4991724" cy="371308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759E2A5-3F20-4206-964F-C223C8A0595D}"/>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5400" b="1" dirty="0">
                <a:solidFill>
                  <a:srgbClr val="FF0000"/>
                </a:solidFill>
              </a:rPr>
              <a:t>Diversity</a:t>
            </a:r>
            <a:r>
              <a:rPr lang="en-US" sz="5400" b="1" dirty="0"/>
              <a:t> </a:t>
            </a:r>
            <a:r>
              <a:rPr lang="en-US" sz="5400" dirty="0"/>
              <a:t>isn’t just </a:t>
            </a:r>
            <a:r>
              <a:rPr lang="en-US" sz="5400" dirty="0">
                <a:solidFill>
                  <a:schemeClr val="tx1"/>
                </a:solidFill>
              </a:rPr>
              <a:t>black</a:t>
            </a:r>
            <a:r>
              <a:rPr lang="en-US" sz="5400" b="1" dirty="0">
                <a:solidFill>
                  <a:schemeClr val="tx1"/>
                </a:solidFill>
              </a:rPr>
              <a:t> </a:t>
            </a:r>
            <a:r>
              <a:rPr lang="en-US" sz="5400" dirty="0">
                <a:solidFill>
                  <a:schemeClr val="tx1"/>
                </a:solidFill>
              </a:rPr>
              <a:t>and white</a:t>
            </a:r>
            <a:endParaRPr lang="en-US" sz="5400" dirty="0">
              <a:solidFill>
                <a:srgbClr val="C01EC0"/>
              </a:solidFill>
              <a:latin typeface="Amasis MT Pro Medium" panose="02040604050005020304" pitchFamily="18" charset="0"/>
            </a:endParaRPr>
          </a:p>
        </p:txBody>
      </p:sp>
      <p:sp>
        <p:nvSpPr>
          <p:cNvPr id="6" name="Date Placeholder 5">
            <a:extLst>
              <a:ext uri="{FF2B5EF4-FFF2-40B4-BE49-F238E27FC236}">
                <a16:creationId xmlns:a16="http://schemas.microsoft.com/office/drawing/2014/main" id="{9C946E33-6817-4DC9-862B-694CA94830FA}"/>
              </a:ext>
            </a:extLst>
          </p:cNvPr>
          <p:cNvSpPr>
            <a:spLocks noGrp="1"/>
          </p:cNvSpPr>
          <p:nvPr>
            <p:ph type="dt" sz="half" idx="10"/>
          </p:nvPr>
        </p:nvSpPr>
        <p:spPr/>
        <p:txBody>
          <a:bodyPr/>
          <a:lstStyle/>
          <a:p>
            <a:r>
              <a:rPr lang="en-US"/>
              <a:t>edited 9/23/2021</a:t>
            </a:r>
            <a:endParaRPr lang="en-US" dirty="0"/>
          </a:p>
        </p:txBody>
      </p:sp>
      <p:sp>
        <p:nvSpPr>
          <p:cNvPr id="7" name="Footer Placeholder 6">
            <a:extLst>
              <a:ext uri="{FF2B5EF4-FFF2-40B4-BE49-F238E27FC236}">
                <a16:creationId xmlns:a16="http://schemas.microsoft.com/office/drawing/2014/main" id="{AFC6223E-4285-4CE8-AF48-4AC0613722B8}"/>
              </a:ext>
            </a:extLst>
          </p:cNvPr>
          <p:cNvSpPr>
            <a:spLocks noGrp="1"/>
          </p:cNvSpPr>
          <p:nvPr>
            <p:ph type="ftr" sz="quarter" idx="11"/>
          </p:nvPr>
        </p:nvSpPr>
        <p:spPr/>
        <p:txBody>
          <a:bodyPr/>
          <a:lstStyle/>
          <a:p>
            <a:r>
              <a:rPr lang="en-US"/>
              <a:t>DEI PowerPoint Presentation - Terms 2.0</a:t>
            </a:r>
            <a:endParaRPr lang="en-US" dirty="0"/>
          </a:p>
        </p:txBody>
      </p:sp>
      <p:sp>
        <p:nvSpPr>
          <p:cNvPr id="9" name="Slide Number Placeholder 8">
            <a:extLst>
              <a:ext uri="{FF2B5EF4-FFF2-40B4-BE49-F238E27FC236}">
                <a16:creationId xmlns:a16="http://schemas.microsoft.com/office/drawing/2014/main" id="{BCFB404F-C70B-4C94-B3AB-0B35A63369E3}"/>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10" name="Picture 9" descr="Logo&#10;&#10;Description automatically generated">
            <a:extLst>
              <a:ext uri="{FF2B5EF4-FFF2-40B4-BE49-F238E27FC236}">
                <a16:creationId xmlns:a16="http://schemas.microsoft.com/office/drawing/2014/main" id="{19DE62B2-010A-4F4C-94CB-022C10397E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409136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2F70F695-3A8C-4042-B521-3E351917437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4716" t="3080" r="17781" b="6232"/>
          <a:stretch/>
        </p:blipFill>
        <p:spPr bwMode="auto">
          <a:xfrm>
            <a:off x="1894901" y="297457"/>
            <a:ext cx="8692310" cy="5838939"/>
          </a:xfrm>
          <a:prstGeom prst="roundRect">
            <a:avLst/>
          </a:prstGeom>
          <a:blipFill>
            <a:blip r:embed="rId3"/>
            <a:tile tx="0" ty="0" sx="100000" sy="100000" flip="none" algn="tl"/>
          </a:blipFill>
        </p:spPr>
      </p:pic>
      <p:sp>
        <p:nvSpPr>
          <p:cNvPr id="5" name="Date Placeholder 4">
            <a:extLst>
              <a:ext uri="{FF2B5EF4-FFF2-40B4-BE49-F238E27FC236}">
                <a16:creationId xmlns:a16="http://schemas.microsoft.com/office/drawing/2014/main" id="{BF859EBB-4126-4D88-9C88-7A54F6AD02CE}"/>
              </a:ext>
            </a:extLst>
          </p:cNvPr>
          <p:cNvSpPr>
            <a:spLocks noGrp="1"/>
          </p:cNvSpPr>
          <p:nvPr>
            <p:ph type="dt" sz="half" idx="10"/>
          </p:nvPr>
        </p:nvSpPr>
        <p:spPr/>
        <p:txBody>
          <a:bodyPr/>
          <a:lstStyle/>
          <a:p>
            <a:r>
              <a:rPr lang="en-US"/>
              <a:t>edited 9/23/2021</a:t>
            </a:r>
            <a:endParaRPr lang="en-US" dirty="0"/>
          </a:p>
        </p:txBody>
      </p:sp>
      <p:sp>
        <p:nvSpPr>
          <p:cNvPr id="6" name="Footer Placeholder 5">
            <a:extLst>
              <a:ext uri="{FF2B5EF4-FFF2-40B4-BE49-F238E27FC236}">
                <a16:creationId xmlns:a16="http://schemas.microsoft.com/office/drawing/2014/main" id="{2CC8A942-F0A2-40A0-82A7-06A03B6E0142}"/>
              </a:ext>
            </a:extLst>
          </p:cNvPr>
          <p:cNvSpPr>
            <a:spLocks noGrp="1"/>
          </p:cNvSpPr>
          <p:nvPr>
            <p:ph type="ftr" sz="quarter" idx="11"/>
          </p:nvPr>
        </p:nvSpPr>
        <p:spPr/>
        <p:txBody>
          <a:bodyPr/>
          <a:lstStyle/>
          <a:p>
            <a:r>
              <a:rPr lang="en-US"/>
              <a:t>DEI PowerPoint Presentation - Terms 2.0</a:t>
            </a:r>
            <a:endParaRPr lang="en-US" dirty="0"/>
          </a:p>
        </p:txBody>
      </p:sp>
      <p:sp>
        <p:nvSpPr>
          <p:cNvPr id="7" name="Slide Number Placeholder 6">
            <a:extLst>
              <a:ext uri="{FF2B5EF4-FFF2-40B4-BE49-F238E27FC236}">
                <a16:creationId xmlns:a16="http://schemas.microsoft.com/office/drawing/2014/main" id="{585180FF-C8C3-4C88-A368-9B61247E1282}"/>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8" name="Picture 7" descr="Logo&#10;&#10;Description automatically generated">
            <a:extLst>
              <a:ext uri="{FF2B5EF4-FFF2-40B4-BE49-F238E27FC236}">
                <a16:creationId xmlns:a16="http://schemas.microsoft.com/office/drawing/2014/main" id="{2CCF409B-76C3-4471-90D9-D452788EE0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256545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3D12-7FD9-4CAC-B1C0-D254054C73F0}"/>
              </a:ext>
            </a:extLst>
          </p:cNvPr>
          <p:cNvSpPr>
            <a:spLocks noGrp="1"/>
          </p:cNvSpPr>
          <p:nvPr>
            <p:ph type="title"/>
          </p:nvPr>
        </p:nvSpPr>
        <p:spPr>
          <a:xfrm>
            <a:off x="1036320" y="286604"/>
            <a:ext cx="7664538" cy="1116272"/>
          </a:xfrm>
        </p:spPr>
        <p:txBody>
          <a:bodyPr>
            <a:normAutofit/>
          </a:bodyPr>
          <a:lstStyle/>
          <a:p>
            <a:r>
              <a:rPr lang="en-US" sz="5400" b="1" dirty="0">
                <a:solidFill>
                  <a:srgbClr val="FF0000"/>
                </a:solidFill>
              </a:rPr>
              <a:t>Diversity . . . </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AA211C36-9D90-49B9-AF1D-7041FAF562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97280" y="2108201"/>
            <a:ext cx="2644380" cy="35066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017798-EE04-4FDE-A0A1-B0A0F6665E9B}"/>
              </a:ext>
            </a:extLst>
          </p:cNvPr>
          <p:cNvSpPr>
            <a:spLocks noGrp="1"/>
          </p:cNvSpPr>
          <p:nvPr>
            <p:ph idx="1"/>
          </p:nvPr>
        </p:nvSpPr>
        <p:spPr>
          <a:xfrm>
            <a:off x="4373020" y="2313941"/>
            <a:ext cx="6517633" cy="2772409"/>
          </a:xfrm>
        </p:spPr>
        <p:txBody>
          <a:bodyPr>
            <a:normAutofit/>
          </a:bodyPr>
          <a:lstStyle/>
          <a:p>
            <a:pPr marL="461963" indent="-365125">
              <a:buFont typeface="Wingdings" panose="05000000000000000000" pitchFamily="2" charset="2"/>
              <a:buChar char="§"/>
            </a:pPr>
            <a:r>
              <a:rPr lang="en-US" sz="2400" i="0" dirty="0">
                <a:solidFill>
                  <a:srgbClr val="202124"/>
                </a:solidFill>
                <a:effectLst/>
              </a:rPr>
              <a:t>Brings in new ideas and experiences</a:t>
            </a:r>
          </a:p>
          <a:p>
            <a:pPr marL="461963" indent="-365125">
              <a:buFont typeface="Wingdings" panose="05000000000000000000" pitchFamily="2" charset="2"/>
              <a:buChar char="§"/>
            </a:pPr>
            <a:r>
              <a:rPr lang="en-US" sz="2400" b="0" i="0" dirty="0">
                <a:solidFill>
                  <a:srgbClr val="202124"/>
                </a:solidFill>
                <a:effectLst/>
              </a:rPr>
              <a:t>Helps people learn from each other</a:t>
            </a:r>
          </a:p>
          <a:p>
            <a:pPr marL="461963" indent="-365125">
              <a:buFont typeface="Wingdings" panose="05000000000000000000" pitchFamily="2" charset="2"/>
              <a:buChar char="§"/>
            </a:pPr>
            <a:r>
              <a:rPr lang="en-US" sz="2400" b="0" i="0" dirty="0">
                <a:solidFill>
                  <a:srgbClr val="202124"/>
                </a:solidFill>
                <a:effectLst/>
              </a:rPr>
              <a:t>Brings in different ideas and perspectives which leads to better problem-solving</a:t>
            </a:r>
          </a:p>
          <a:p>
            <a:pPr marL="461963" indent="-365125">
              <a:buFont typeface="Wingdings" panose="05000000000000000000" pitchFamily="2" charset="2"/>
              <a:buChar char="§"/>
            </a:pPr>
            <a:r>
              <a:rPr lang="en-US" sz="2400" dirty="0">
                <a:solidFill>
                  <a:srgbClr val="202124"/>
                </a:solidFill>
              </a:rPr>
              <a:t>O</a:t>
            </a:r>
            <a:r>
              <a:rPr lang="en-US" sz="2400" b="0" i="0" dirty="0">
                <a:solidFill>
                  <a:srgbClr val="202124"/>
                </a:solidFill>
                <a:effectLst/>
              </a:rPr>
              <a:t>pens dialogue and promotes creativity</a:t>
            </a:r>
          </a:p>
        </p:txBody>
      </p:sp>
      <p:sp>
        <p:nvSpPr>
          <p:cNvPr id="75" name="Rectangle 74">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a:extLst>
              <a:ext uri="{FF2B5EF4-FFF2-40B4-BE49-F238E27FC236}">
                <a16:creationId xmlns:a16="http://schemas.microsoft.com/office/drawing/2014/main" id="{A4F9826F-C7BD-4882-9F5A-70044B1362A3}"/>
              </a:ext>
            </a:extLst>
          </p:cNvPr>
          <p:cNvSpPr>
            <a:spLocks noGrp="1"/>
          </p:cNvSpPr>
          <p:nvPr>
            <p:ph type="dt" sz="half" idx="10"/>
          </p:nvPr>
        </p:nvSpPr>
        <p:spPr/>
        <p:txBody>
          <a:bodyPr/>
          <a:lstStyle/>
          <a:p>
            <a:r>
              <a:rPr lang="en-US"/>
              <a:t>edited 9/23/2021</a:t>
            </a:r>
            <a:endParaRPr lang="en-US" dirty="0"/>
          </a:p>
        </p:txBody>
      </p:sp>
      <p:sp>
        <p:nvSpPr>
          <p:cNvPr id="9" name="Footer Placeholder 8">
            <a:extLst>
              <a:ext uri="{FF2B5EF4-FFF2-40B4-BE49-F238E27FC236}">
                <a16:creationId xmlns:a16="http://schemas.microsoft.com/office/drawing/2014/main" id="{17758050-CF02-435C-BDCF-02663B6F7C31}"/>
              </a:ext>
            </a:extLst>
          </p:cNvPr>
          <p:cNvSpPr>
            <a:spLocks noGrp="1"/>
          </p:cNvSpPr>
          <p:nvPr>
            <p:ph type="ftr" sz="quarter" idx="11"/>
          </p:nvPr>
        </p:nvSpPr>
        <p:spPr/>
        <p:txBody>
          <a:bodyPr/>
          <a:lstStyle/>
          <a:p>
            <a:r>
              <a:rPr lang="en-US"/>
              <a:t>DEI PowerPoint Presentation - Terms 2.0</a:t>
            </a:r>
            <a:endParaRPr lang="en-US" dirty="0"/>
          </a:p>
        </p:txBody>
      </p:sp>
      <p:sp>
        <p:nvSpPr>
          <p:cNvPr id="10" name="Slide Number Placeholder 9">
            <a:extLst>
              <a:ext uri="{FF2B5EF4-FFF2-40B4-BE49-F238E27FC236}">
                <a16:creationId xmlns:a16="http://schemas.microsoft.com/office/drawing/2014/main" id="{EED7A35A-58B6-43DF-A4A6-FB4DB958DF9E}"/>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12" name="Picture 11" descr="Logo&#10;&#10;Description automatically generated">
            <a:extLst>
              <a:ext uri="{FF2B5EF4-FFF2-40B4-BE49-F238E27FC236}">
                <a16:creationId xmlns:a16="http://schemas.microsoft.com/office/drawing/2014/main" id="{DA48D696-8E57-4E2A-A5CB-6CE1745F96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361943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45BA3E6-B607-4EA8-95BF-618E1B93378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28DFB1F8-D9FC-46B6-B820-63B10255FDED}"/>
              </a:ext>
            </a:extLst>
          </p:cNvPr>
          <p:cNvSpPr>
            <a:spLocks noGrp="1"/>
          </p:cNvSpPr>
          <p:nvPr>
            <p:ph type="dt" sz="half" idx="10"/>
          </p:nvPr>
        </p:nvSpPr>
        <p:spPr/>
        <p:txBody>
          <a:bodyPr/>
          <a:lstStyle/>
          <a:p>
            <a:r>
              <a:rPr lang="en-US"/>
              <a:t>edited 9/23/2021</a:t>
            </a:r>
            <a:endParaRPr lang="en-US" dirty="0"/>
          </a:p>
        </p:txBody>
      </p:sp>
      <p:sp>
        <p:nvSpPr>
          <p:cNvPr id="6" name="Footer Placeholder 5">
            <a:extLst>
              <a:ext uri="{FF2B5EF4-FFF2-40B4-BE49-F238E27FC236}">
                <a16:creationId xmlns:a16="http://schemas.microsoft.com/office/drawing/2014/main" id="{FDC06649-791C-4BF8-B19D-BA2B9144E548}"/>
              </a:ext>
            </a:extLst>
          </p:cNvPr>
          <p:cNvSpPr>
            <a:spLocks noGrp="1"/>
          </p:cNvSpPr>
          <p:nvPr>
            <p:ph type="ftr" sz="quarter" idx="11"/>
          </p:nvPr>
        </p:nvSpPr>
        <p:spPr/>
        <p:txBody>
          <a:bodyPr/>
          <a:lstStyle/>
          <a:p>
            <a:r>
              <a:rPr lang="en-US"/>
              <a:t>DEI PowerPoint Presentation - Terms 2.0</a:t>
            </a:r>
            <a:endParaRPr lang="en-US" dirty="0"/>
          </a:p>
        </p:txBody>
      </p:sp>
      <p:sp>
        <p:nvSpPr>
          <p:cNvPr id="7" name="Slide Number Placeholder 6">
            <a:extLst>
              <a:ext uri="{FF2B5EF4-FFF2-40B4-BE49-F238E27FC236}">
                <a16:creationId xmlns:a16="http://schemas.microsoft.com/office/drawing/2014/main" id="{FDE67121-ED53-4711-9FBA-EAD529496373}"/>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2" name="TextBox 1">
            <a:extLst>
              <a:ext uri="{FF2B5EF4-FFF2-40B4-BE49-F238E27FC236}">
                <a16:creationId xmlns:a16="http://schemas.microsoft.com/office/drawing/2014/main" id="{E9E3855A-1FCD-4D07-BE48-66358E18A4B9}"/>
              </a:ext>
            </a:extLst>
          </p:cNvPr>
          <p:cNvSpPr txBox="1"/>
          <p:nvPr/>
        </p:nvSpPr>
        <p:spPr>
          <a:xfrm>
            <a:off x="2560320" y="1863090"/>
            <a:ext cx="2594610" cy="411480"/>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D553A9D6-B6AD-4293-8A47-625A11A57440}"/>
              </a:ext>
            </a:extLst>
          </p:cNvPr>
          <p:cNvSpPr txBox="1"/>
          <p:nvPr/>
        </p:nvSpPr>
        <p:spPr>
          <a:xfrm>
            <a:off x="2640330" y="1737360"/>
            <a:ext cx="188595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1174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B7B79-BB05-4EC2-8E1F-7E621367CB89}"/>
              </a:ext>
            </a:extLst>
          </p:cNvPr>
          <p:cNvSpPr>
            <a:spLocks noGrp="1"/>
          </p:cNvSpPr>
          <p:nvPr>
            <p:ph type="title"/>
          </p:nvPr>
        </p:nvSpPr>
        <p:spPr>
          <a:xfrm>
            <a:off x="5172074" y="286603"/>
            <a:ext cx="5983605" cy="1450757"/>
          </a:xfrm>
        </p:spPr>
        <p:txBody>
          <a:bodyPr>
            <a:normAutofit/>
          </a:bodyPr>
          <a:lstStyle/>
          <a:p>
            <a:r>
              <a:rPr lang="en-US" sz="5400" b="1" dirty="0">
                <a:solidFill>
                  <a:srgbClr val="FFC000"/>
                </a:solidFill>
              </a:rPr>
              <a:t>Equity</a:t>
            </a:r>
            <a:r>
              <a:rPr lang="en-US" dirty="0"/>
              <a:t>              </a:t>
            </a:r>
          </a:p>
        </p:txBody>
      </p:sp>
      <p:pic>
        <p:nvPicPr>
          <p:cNvPr id="3074" name="Picture 2" descr="Illustration of a balanced scale with a cube on one end and a pyramid on the other.">
            <a:extLst>
              <a:ext uri="{FF2B5EF4-FFF2-40B4-BE49-F238E27FC236}">
                <a16:creationId xmlns:a16="http://schemas.microsoft.com/office/drawing/2014/main" id="{A476A1FA-A796-42CE-A1A7-A7129DDE4F4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9046CA-4539-4DC6-8F40-1198824095F1}"/>
              </a:ext>
            </a:extLst>
          </p:cNvPr>
          <p:cNvSpPr>
            <a:spLocks noGrp="1"/>
          </p:cNvSpPr>
          <p:nvPr>
            <p:ph idx="1"/>
          </p:nvPr>
        </p:nvSpPr>
        <p:spPr>
          <a:xfrm>
            <a:off x="5172074" y="2108201"/>
            <a:ext cx="5983606" cy="3760891"/>
          </a:xfrm>
        </p:spPr>
        <p:txBody>
          <a:bodyPr>
            <a:normAutofit/>
          </a:bodyPr>
          <a:lstStyle/>
          <a:p>
            <a:pPr marL="461963" indent="-365125">
              <a:buFont typeface="Wingdings" panose="05000000000000000000" pitchFamily="2" charset="2"/>
              <a:buChar char="§"/>
            </a:pPr>
            <a:r>
              <a:rPr lang="en-US" sz="2400" dirty="0"/>
              <a:t>Justice according to natural law or right specifically</a:t>
            </a:r>
          </a:p>
          <a:p>
            <a:pPr marL="461963" indent="-365125">
              <a:buFont typeface="Wingdings" panose="05000000000000000000" pitchFamily="2" charset="2"/>
              <a:buChar char="§"/>
            </a:pPr>
            <a:r>
              <a:rPr lang="en-US" sz="2400" dirty="0"/>
              <a:t>Freedom from bias or favoritism</a:t>
            </a:r>
          </a:p>
          <a:p>
            <a:pPr marL="461963" indent="-365125">
              <a:buFont typeface="Wingdings" panose="05000000000000000000" pitchFamily="2" charset="2"/>
              <a:buChar char="§"/>
            </a:pPr>
            <a:r>
              <a:rPr lang="en-US" sz="2400" dirty="0"/>
              <a:t>Something that is equitable</a:t>
            </a:r>
          </a:p>
          <a:p>
            <a:endParaRPr lang="en-US" dirty="0"/>
          </a:p>
        </p:txBody>
      </p:sp>
      <p:sp>
        <p:nvSpPr>
          <p:cNvPr id="139" name="Rectangle 138">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a:extLst>
              <a:ext uri="{FF2B5EF4-FFF2-40B4-BE49-F238E27FC236}">
                <a16:creationId xmlns:a16="http://schemas.microsoft.com/office/drawing/2014/main" id="{31A50324-4286-4CE0-8200-C27B3239E7A6}"/>
              </a:ext>
            </a:extLst>
          </p:cNvPr>
          <p:cNvSpPr>
            <a:spLocks noGrp="1"/>
          </p:cNvSpPr>
          <p:nvPr>
            <p:ph type="dt" sz="half" idx="10"/>
          </p:nvPr>
        </p:nvSpPr>
        <p:spPr/>
        <p:txBody>
          <a:bodyPr/>
          <a:lstStyle/>
          <a:p>
            <a:r>
              <a:rPr lang="en-US"/>
              <a:t>edited 9/23/2021</a:t>
            </a:r>
            <a:endParaRPr lang="en-US" dirty="0"/>
          </a:p>
        </p:txBody>
      </p:sp>
      <p:sp>
        <p:nvSpPr>
          <p:cNvPr id="8" name="Footer Placeholder 7">
            <a:extLst>
              <a:ext uri="{FF2B5EF4-FFF2-40B4-BE49-F238E27FC236}">
                <a16:creationId xmlns:a16="http://schemas.microsoft.com/office/drawing/2014/main" id="{AD027D03-AB69-4C09-93F4-4E42839D8BF6}"/>
              </a:ext>
            </a:extLst>
          </p:cNvPr>
          <p:cNvSpPr>
            <a:spLocks noGrp="1"/>
          </p:cNvSpPr>
          <p:nvPr>
            <p:ph type="ftr" sz="quarter" idx="11"/>
          </p:nvPr>
        </p:nvSpPr>
        <p:spPr/>
        <p:txBody>
          <a:bodyPr/>
          <a:lstStyle/>
          <a:p>
            <a:r>
              <a:rPr lang="en-US"/>
              <a:t>DEI PowerPoint Presentation - Terms 2.0</a:t>
            </a:r>
            <a:endParaRPr lang="en-US" dirty="0"/>
          </a:p>
        </p:txBody>
      </p:sp>
      <p:sp>
        <p:nvSpPr>
          <p:cNvPr id="9" name="Slide Number Placeholder 8">
            <a:extLst>
              <a:ext uri="{FF2B5EF4-FFF2-40B4-BE49-F238E27FC236}">
                <a16:creationId xmlns:a16="http://schemas.microsoft.com/office/drawing/2014/main" id="{4364B537-BDCD-4D1B-993C-DFF055AB9898}"/>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13" name="Picture 12" descr="Logo&#10;&#10;Description automatically generated">
            <a:extLst>
              <a:ext uri="{FF2B5EF4-FFF2-40B4-BE49-F238E27FC236}">
                <a16:creationId xmlns:a16="http://schemas.microsoft.com/office/drawing/2014/main" id="{21FC9AD1-A32A-47EF-8FFB-CAF2B8996D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26137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A296-9623-4FC3-ABE1-CD810B3214AD}"/>
              </a:ext>
            </a:extLst>
          </p:cNvPr>
          <p:cNvSpPr>
            <a:spLocks noGrp="1"/>
          </p:cNvSpPr>
          <p:nvPr>
            <p:ph type="title"/>
          </p:nvPr>
        </p:nvSpPr>
        <p:spPr/>
        <p:txBody>
          <a:bodyPr>
            <a:normAutofit fontScale="90000"/>
          </a:bodyPr>
          <a:lstStyle/>
          <a:p>
            <a:br>
              <a:rPr lang="en-US" b="0" i="0" dirty="0">
                <a:solidFill>
                  <a:srgbClr val="000000"/>
                </a:solidFill>
                <a:effectLst/>
                <a:latin typeface="Work Sans"/>
              </a:rPr>
            </a:br>
            <a:r>
              <a:rPr lang="en-US" sz="6000" b="1" dirty="0">
                <a:solidFill>
                  <a:srgbClr val="7030A0"/>
                </a:solidFill>
              </a:rPr>
              <a:t>Equality </a:t>
            </a:r>
            <a:r>
              <a:rPr lang="en-US" sz="6000" b="1" dirty="0">
                <a:solidFill>
                  <a:schemeClr val="bg1">
                    <a:lumMod val="50000"/>
                  </a:schemeClr>
                </a:solidFill>
              </a:rPr>
              <a:t>vs </a:t>
            </a:r>
            <a:r>
              <a:rPr lang="en-US" sz="6000" b="1" i="0" dirty="0">
                <a:solidFill>
                  <a:srgbClr val="FF9933"/>
                </a:solidFill>
                <a:effectLst/>
              </a:rPr>
              <a:t>Equity</a:t>
            </a:r>
            <a:endParaRPr lang="en-US" sz="6000" b="1" dirty="0">
              <a:solidFill>
                <a:srgbClr val="FF9933"/>
              </a:solidFill>
            </a:endParaRPr>
          </a:p>
        </p:txBody>
      </p:sp>
      <p:sp>
        <p:nvSpPr>
          <p:cNvPr id="3" name="Content Placeholder 2">
            <a:extLst>
              <a:ext uri="{FF2B5EF4-FFF2-40B4-BE49-F238E27FC236}">
                <a16:creationId xmlns:a16="http://schemas.microsoft.com/office/drawing/2014/main" id="{36C18CC8-A6F6-41F3-98FC-995729C2ADC1}"/>
              </a:ext>
            </a:extLst>
          </p:cNvPr>
          <p:cNvSpPr>
            <a:spLocks noGrp="1"/>
          </p:cNvSpPr>
          <p:nvPr>
            <p:ph idx="1"/>
          </p:nvPr>
        </p:nvSpPr>
        <p:spPr>
          <a:xfrm>
            <a:off x="6440239" y="2103260"/>
            <a:ext cx="4869180" cy="2515757"/>
          </a:xfrm>
        </p:spPr>
        <p:txBody>
          <a:bodyPr>
            <a:normAutofit lnSpcReduction="10000"/>
          </a:bodyPr>
          <a:lstStyle/>
          <a:p>
            <a:pPr marL="461963" indent="-365125">
              <a:buFont typeface="Wingdings" panose="05000000000000000000" pitchFamily="2" charset="2"/>
              <a:buChar char="§"/>
            </a:pPr>
            <a:r>
              <a:rPr lang="en-US" sz="2400" dirty="0"/>
              <a:t>Equality -- everyone has the same access to — or amount of — something</a:t>
            </a:r>
          </a:p>
          <a:p>
            <a:pPr marL="461963" indent="-365125">
              <a:buFont typeface="Wingdings" panose="05000000000000000000" pitchFamily="2" charset="2"/>
              <a:buChar char="§"/>
            </a:pPr>
            <a:r>
              <a:rPr lang="en-US" sz="2400" dirty="0"/>
              <a:t>Equity -- everyone has equal access to </a:t>
            </a:r>
            <a:r>
              <a:rPr lang="en-US" sz="2400" b="1" dirty="0"/>
              <a:t>what they need to accomplish the same outcome</a:t>
            </a:r>
          </a:p>
        </p:txBody>
      </p:sp>
      <p:pic>
        <p:nvPicPr>
          <p:cNvPr id="6" name="Picture 2">
            <a:extLst>
              <a:ext uri="{FF2B5EF4-FFF2-40B4-BE49-F238E27FC236}">
                <a16:creationId xmlns:a16="http://schemas.microsoft.com/office/drawing/2014/main" id="{61B41CB2-3C7B-4F68-A1B0-34F1047E9B3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82581" y="2103260"/>
            <a:ext cx="5213419" cy="2491601"/>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6A517C-18A6-4D87-A5AD-A693D130D841}"/>
              </a:ext>
            </a:extLst>
          </p:cNvPr>
          <p:cNvSpPr txBox="1"/>
          <p:nvPr/>
        </p:nvSpPr>
        <p:spPr>
          <a:xfrm>
            <a:off x="3207068" y="5120641"/>
            <a:ext cx="6097904" cy="923330"/>
          </a:xfrm>
          <a:prstGeom prst="rect">
            <a:avLst/>
          </a:prstGeom>
          <a:noFill/>
        </p:spPr>
        <p:txBody>
          <a:bodyPr wrap="square">
            <a:spAutoFit/>
          </a:bodyPr>
          <a:lstStyle/>
          <a:p>
            <a:pPr algn="ctr"/>
            <a:r>
              <a:rPr lang="en-US" sz="5400" b="1" dirty="0">
                <a:solidFill>
                  <a:srgbClr val="68CCE0"/>
                </a:solidFill>
              </a:rPr>
              <a:t>Which is fair?</a:t>
            </a:r>
            <a:endParaRPr lang="en-US" sz="5400" dirty="0"/>
          </a:p>
        </p:txBody>
      </p:sp>
      <p:sp>
        <p:nvSpPr>
          <p:cNvPr id="10" name="Date Placeholder 9">
            <a:extLst>
              <a:ext uri="{FF2B5EF4-FFF2-40B4-BE49-F238E27FC236}">
                <a16:creationId xmlns:a16="http://schemas.microsoft.com/office/drawing/2014/main" id="{067A4B91-4274-452F-B340-9A55310C4036}"/>
              </a:ext>
            </a:extLst>
          </p:cNvPr>
          <p:cNvSpPr>
            <a:spLocks noGrp="1"/>
          </p:cNvSpPr>
          <p:nvPr>
            <p:ph type="dt" sz="half" idx="10"/>
          </p:nvPr>
        </p:nvSpPr>
        <p:spPr/>
        <p:txBody>
          <a:bodyPr/>
          <a:lstStyle/>
          <a:p>
            <a:r>
              <a:rPr lang="en-US"/>
              <a:t>edited 9/23/2021</a:t>
            </a:r>
            <a:endParaRPr lang="en-US" dirty="0"/>
          </a:p>
        </p:txBody>
      </p:sp>
      <p:sp>
        <p:nvSpPr>
          <p:cNvPr id="11" name="Footer Placeholder 10">
            <a:extLst>
              <a:ext uri="{FF2B5EF4-FFF2-40B4-BE49-F238E27FC236}">
                <a16:creationId xmlns:a16="http://schemas.microsoft.com/office/drawing/2014/main" id="{6DA4B650-142C-4B7E-A55B-923DD18A1B9B}"/>
              </a:ext>
            </a:extLst>
          </p:cNvPr>
          <p:cNvSpPr>
            <a:spLocks noGrp="1"/>
          </p:cNvSpPr>
          <p:nvPr>
            <p:ph type="ftr" sz="quarter" idx="11"/>
          </p:nvPr>
        </p:nvSpPr>
        <p:spPr/>
        <p:txBody>
          <a:bodyPr/>
          <a:lstStyle/>
          <a:p>
            <a:r>
              <a:rPr lang="en-US"/>
              <a:t>DEI PowerPoint Presentation - Terms 2.0</a:t>
            </a:r>
            <a:endParaRPr lang="en-US" dirty="0"/>
          </a:p>
        </p:txBody>
      </p:sp>
      <p:sp>
        <p:nvSpPr>
          <p:cNvPr id="12" name="Slide Number Placeholder 11">
            <a:extLst>
              <a:ext uri="{FF2B5EF4-FFF2-40B4-BE49-F238E27FC236}">
                <a16:creationId xmlns:a16="http://schemas.microsoft.com/office/drawing/2014/main" id="{9C9AFC72-883B-4EFF-8660-5336C8FC8C24}"/>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13" name="Picture 12" descr="Logo&#10;&#10;Description automatically generated">
            <a:extLst>
              <a:ext uri="{FF2B5EF4-FFF2-40B4-BE49-F238E27FC236}">
                <a16:creationId xmlns:a16="http://schemas.microsoft.com/office/drawing/2014/main" id="{4C8DB54E-CC4E-4B70-89C7-5C2E40ABF7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369" y="5650111"/>
            <a:ext cx="1530733" cy="640080"/>
          </a:xfrm>
          <a:prstGeom prst="rect">
            <a:avLst/>
          </a:prstGeom>
        </p:spPr>
      </p:pic>
    </p:spTree>
    <p:extLst>
      <p:ext uri="{BB962C8B-B14F-4D97-AF65-F5344CB8AC3E}">
        <p14:creationId xmlns:p14="http://schemas.microsoft.com/office/powerpoint/2010/main" val="212116264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Hdg and body-Franklin Gothic Book">
      <a:majorFont>
        <a:latin typeface="Franklin Gothic Book"/>
        <a:ea typeface=""/>
        <a:cs typeface=""/>
      </a:majorFont>
      <a:minorFont>
        <a:latin typeface="Franklin Gothic Book"/>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www.w3.org/XML/1998/namespace"/>
    <ds:schemaRef ds:uri="http://purl.org/dc/elements/1.1/"/>
    <ds:schemaRef ds:uri="http://schemas.microsoft.com/office/2006/metadata/properties"/>
    <ds:schemaRef ds:uri="71af3243-3dd4-4a8d-8c0d-dd76da1f02a5"/>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16c05727-aa75-4e4a-9b5f-8a80a1165891"/>
    <ds:schemaRef ds:uri="http://purl.org/dc/dcmitype/"/>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{87F1D63B-FF6E-49AD-95D2-1B5DCCF2EF01}tf11437505_win32</Template>
  <TotalTime>3000</TotalTime>
  <Words>1690</Words>
  <Application>Microsoft Office PowerPoint</Application>
  <PresentationFormat>Widescreen</PresentationFormat>
  <Paragraphs>226</Paragraphs>
  <Slides>19</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Amasis MT Pro Medium</vt:lpstr>
      <vt:lpstr>Arial</vt:lpstr>
      <vt:lpstr>Calibri</vt:lpstr>
      <vt:lpstr>Franklin Gothic Book</vt:lpstr>
      <vt:lpstr>Franklin Gothic Heavy</vt:lpstr>
      <vt:lpstr>Google Sans</vt:lpstr>
      <vt:lpstr>Montserrat</vt:lpstr>
      <vt:lpstr>Posterama</vt:lpstr>
      <vt:lpstr>Roboto</vt:lpstr>
      <vt:lpstr>Speak Pro</vt:lpstr>
      <vt:lpstr>Wingdings</vt:lpstr>
      <vt:lpstr>Work Sans</vt:lpstr>
      <vt:lpstr>RetrospectVTI</vt:lpstr>
      <vt:lpstr>Diversity, Equity, and Inclusion</vt:lpstr>
      <vt:lpstr>Diversity</vt:lpstr>
      <vt:lpstr>Diversity</vt:lpstr>
      <vt:lpstr>PowerPoint Presentation</vt:lpstr>
      <vt:lpstr>PowerPoint Presentation</vt:lpstr>
      <vt:lpstr>Diversity . . . </vt:lpstr>
      <vt:lpstr>PowerPoint Presentation</vt:lpstr>
      <vt:lpstr>Equity              </vt:lpstr>
      <vt:lpstr> Equality vs Equity</vt:lpstr>
      <vt:lpstr> Equality vs Equity</vt:lpstr>
      <vt:lpstr>Why Promote Equity?</vt:lpstr>
      <vt:lpstr>    </vt:lpstr>
      <vt:lpstr>PowerPoint Presentation</vt:lpstr>
      <vt:lpstr>Inclusion              </vt:lpstr>
      <vt:lpstr>Why Inclusion?</vt:lpstr>
      <vt:lpstr>A Culture of Belonging</vt:lpstr>
      <vt:lpstr>    </vt:lpstr>
      <vt:lpstr>Stronger Together  as we advocate for women and girls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Inclusion</dc:title>
  <dc:creator>Sue Shineman</dc:creator>
  <cp:lastModifiedBy>joyce katz</cp:lastModifiedBy>
  <cp:revision>34</cp:revision>
  <cp:lastPrinted>2021-09-22T16:02:31Z</cp:lastPrinted>
  <dcterms:created xsi:type="dcterms:W3CDTF">2021-09-05T00:42:32Z</dcterms:created>
  <dcterms:modified xsi:type="dcterms:W3CDTF">2024-02-18T20:25:27Z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